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15"/>
  </p:notesMasterIdLst>
  <p:sldIdLst>
    <p:sldId id="370" r:id="rId2"/>
    <p:sldId id="296" r:id="rId3"/>
    <p:sldId id="297" r:id="rId4"/>
    <p:sldId id="298" r:id="rId5"/>
    <p:sldId id="299" r:id="rId6"/>
    <p:sldId id="300" r:id="rId7"/>
    <p:sldId id="301" r:id="rId8"/>
    <p:sldId id="302" r:id="rId9"/>
    <p:sldId id="303" r:id="rId10"/>
    <p:sldId id="304" r:id="rId11"/>
    <p:sldId id="305" r:id="rId12"/>
    <p:sldId id="306" r:id="rId13"/>
    <p:sldId id="30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5" autoAdjust="0"/>
    <p:restoredTop sz="86180" autoAdjust="0"/>
  </p:normalViewPr>
  <p:slideViewPr>
    <p:cSldViewPr snapToGrid="0" snapToObjects="1">
      <p:cViewPr varScale="1">
        <p:scale>
          <a:sx n="127" d="100"/>
          <a:sy n="127" d="100"/>
        </p:scale>
        <p:origin x="192" y="1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4/30/18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1813AB-2925-D943-866B-CA3706445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48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10</a:t>
            </a:fld>
            <a:endParaRPr lang="en-US"/>
          </a:p>
        </p:txBody>
      </p:sp>
    </p:spTree>
    <p:extLst>
      <p:ext uri="{BB962C8B-B14F-4D97-AF65-F5344CB8AC3E}">
        <p14:creationId xmlns:p14="http://schemas.microsoft.com/office/powerpoint/2010/main" val="26519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 cross-section of the Grand Canyon. Let’s practice relative dating. Which layer is the oldest? How do you know? What else does this illustration make you wonder or think of?</a:t>
            </a:r>
          </a:p>
        </p:txBody>
      </p:sp>
      <p:sp>
        <p:nvSpPr>
          <p:cNvPr id="4" name="Slide Number Placeholder 3"/>
          <p:cNvSpPr>
            <a:spLocks noGrp="1"/>
          </p:cNvSpPr>
          <p:nvPr>
            <p:ph type="sldNum" sz="quarter" idx="10"/>
          </p:nvPr>
        </p:nvSpPr>
        <p:spPr/>
        <p:txBody>
          <a:bodyPr/>
          <a:lstStyle/>
          <a:p>
            <a:fld id="{D11813AB-2925-D943-866B-CA3706445922}" type="slidenum">
              <a:rPr lang="en-US" smtClean="0"/>
              <a:t>11</a:t>
            </a:fld>
            <a:endParaRPr lang="en-US"/>
          </a:p>
        </p:txBody>
      </p:sp>
    </p:spTree>
    <p:extLst>
      <p:ext uri="{BB962C8B-B14F-4D97-AF65-F5344CB8AC3E}">
        <p14:creationId xmlns:p14="http://schemas.microsoft.com/office/powerpoint/2010/main" val="100984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Earth has changed over time both physically and chemically (e.g., composition of the atmosphere), but how do we figure out WHEN these changes occurred? That’s what we are going to be exploring over the next few lessons.</a:t>
            </a:r>
          </a:p>
          <a:p>
            <a:endParaRPr lang="en-US" dirty="0"/>
          </a:p>
          <a:p>
            <a:r>
              <a:rPr lang="en-US" dirty="0"/>
              <a:t>More reference: http://www.bbc.co.uk/science/earth/earth_timeline/first_life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1813AB-2925-D943-866B-CA37064459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358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answer is that it is older than the kitten to the left and younger than the kitten to the right. The other is that its absolute age is 12 weeks. </a:t>
            </a:r>
          </a:p>
          <a:p>
            <a:endParaRPr lang="en-US" dirty="0"/>
          </a:p>
          <a:p>
            <a:r>
              <a:rPr lang="en-US" dirty="0"/>
              <a:t>Ask students: Which is the </a:t>
            </a:r>
            <a:r>
              <a:rPr lang="en-US" dirty="0" smtClean="0"/>
              <a:t>relative date </a:t>
            </a:r>
            <a:r>
              <a:rPr lang="en-US" dirty="0"/>
              <a:t>and which is the absolute date?</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145347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 will focus on relative dating. In the next unit about Life on Earth, you will learn more about absolute dating and using radioactive decay to date elements within layers of rocks.</a:t>
            </a:r>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11003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Scientists use both relative and absolute dating to determine the chronology (in order sequence) of the geologic time scale. You created part of the time scale for an eon or era in the previous two lessons</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The time</a:t>
            </a:r>
            <a:r>
              <a:rPr lang="en-US" sz="1200" kern="1200" baseline="0" dirty="0" smtClean="0">
                <a:solidFill>
                  <a:schemeClr val="tx1"/>
                </a:solidFill>
                <a:effectLst/>
                <a:latin typeface="+mn-lt"/>
                <a:ea typeface="+mn-ea"/>
                <a:cs typeface="+mn-cs"/>
              </a:rPr>
              <a:t> scale is millions of years ago (</a:t>
            </a:r>
            <a:r>
              <a:rPr lang="en-US" sz="1200" kern="1200" baseline="0" dirty="0" err="1" smtClean="0">
                <a:solidFill>
                  <a:schemeClr val="tx1"/>
                </a:solidFill>
                <a:effectLst/>
                <a:latin typeface="+mn-lt"/>
                <a:ea typeface="+mn-ea"/>
                <a:cs typeface="+mn-cs"/>
              </a:rPr>
              <a:t>m.y</a:t>
            </a:r>
            <a:r>
              <a:rPr lang="en-US" sz="1200" kern="1200" baseline="0" dirty="0" smtClean="0">
                <a:solidFill>
                  <a:schemeClr val="tx1"/>
                </a:solidFill>
                <a:effectLst/>
                <a:latin typeface="+mn-lt"/>
                <a:ea typeface="+mn-ea"/>
                <a:cs typeface="+mn-cs"/>
              </a:rPr>
              <a:t>.)  So this graph starts 4,600 million years ago, or 4.6 billion years ago.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255985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geologic time scale used by scientists. You can see Earth’s history is broken down even farther into epoch and ages based upon geological events like sea level rise, mountain-building, depositional events and also biological events like the appearance, abundance and extinction of certain life forms. </a:t>
            </a:r>
            <a:endParaRPr lang="en-US" dirty="0" smtClean="0"/>
          </a:p>
          <a:p>
            <a:endParaRPr lang="en-US" dirty="0" smtClean="0"/>
          </a:p>
          <a:p>
            <a:r>
              <a:rPr lang="en-US" dirty="0" smtClean="0"/>
              <a:t>You can show this graph</a:t>
            </a:r>
            <a:r>
              <a:rPr lang="en-US" baseline="0" dirty="0" smtClean="0"/>
              <a:t> and marvel with your students about the detail that exists in the Earth’s history.  You could zoom into one part and show students some of the detail, but it’s really to highlight the detail that science goes into to understand our Earth’s history. </a:t>
            </a:r>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6</a:t>
            </a:fld>
            <a:endParaRPr lang="en-US"/>
          </a:p>
        </p:txBody>
      </p:sp>
    </p:spTree>
    <p:extLst>
      <p:ext uri="{BB962C8B-B14F-4D97-AF65-F5344CB8AC3E}">
        <p14:creationId xmlns:p14="http://schemas.microsoft.com/office/powerpoint/2010/main" val="21845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you are going to practice relative dating. Scientists use direct evidence from observations of rock layers to help determine their age. </a:t>
            </a:r>
          </a:p>
          <a:p>
            <a:endParaRPr lang="en-US" dirty="0"/>
          </a:p>
          <a:p>
            <a:r>
              <a:rPr lang="en-US" dirty="0"/>
              <a:t>One principle geologists use is the law of superposition. Let’s do a quick activity to illustrate it.</a:t>
            </a:r>
          </a:p>
          <a:p>
            <a:endParaRPr lang="en-US" dirty="0"/>
          </a:p>
          <a:p>
            <a:r>
              <a:rPr lang="en-US" dirty="0"/>
              <a:t>Quickly find three other students close to you and sit or stand in a circle. Have one student reach their hand into the middle of the circle, the second student put their hand on top of it, then a next student placing their hand on top of the previous students and so on until all eight hands are stacked on top of each other. Ask students which hand was put down first, or the oldest in that order. The hand on the bottom was put down first. </a:t>
            </a:r>
          </a:p>
          <a:p>
            <a:endParaRPr lang="en-US" dirty="0"/>
          </a:p>
          <a:p>
            <a:r>
              <a:rPr lang="en-US" dirty="0"/>
              <a:t>Have students go back to their seats. Use another analogy about a laundry hamper. Tell them you’ve been throwing your clothes in it for the last few days, say Monday, Tuesday and Wednesday. Which clothes have been in the hamper the longest? The clothes thrown in there on Monday.</a:t>
            </a:r>
          </a:p>
          <a:p>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7</a:t>
            </a:fld>
            <a:endParaRPr lang="en-US"/>
          </a:p>
        </p:txBody>
      </p:sp>
    </p:spTree>
    <p:extLst>
      <p:ext uri="{BB962C8B-B14F-4D97-AF65-F5344CB8AC3E}">
        <p14:creationId xmlns:p14="http://schemas.microsoft.com/office/powerpoint/2010/main" val="29863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law of superposition states that in any undisturbed sequence of rocks deposited in layers, the youngest layer is on top and the oldest on bottom, each layer being younger than the one beneath it and older than the one above it. Referring to rocks as “older” or “younger” is relative dating. If this law is true, which layer of rocks in the photo of the Grand Canyon is the oldest? (The one on the bottom.)</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8</a:t>
            </a:fld>
            <a:endParaRPr lang="en-US"/>
          </a:p>
        </p:txBody>
      </p:sp>
    </p:spTree>
    <p:extLst>
      <p:ext uri="{BB962C8B-B14F-4D97-AF65-F5344CB8AC3E}">
        <p14:creationId xmlns:p14="http://schemas.microsoft.com/office/powerpoint/2010/main" val="139365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way scientists relatively date rock layers is by using index fossils. As you learned in constructing Earth’s history and a geological time scale, certain living things are found during certain time periods. Certain fossils are only found in a particular rock unit yet found in many places worldwide. This makes them useful for determining the age of undated strata, or rock layers. </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9</a:t>
            </a:fld>
            <a:endParaRPr lang="en-US"/>
          </a:p>
        </p:txBody>
      </p:sp>
    </p:spTree>
    <p:extLst>
      <p:ext uri="{BB962C8B-B14F-4D97-AF65-F5344CB8AC3E}">
        <p14:creationId xmlns:p14="http://schemas.microsoft.com/office/powerpoint/2010/main" val="189179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29485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07600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ext uri="{BB962C8B-B14F-4D97-AF65-F5344CB8AC3E}">
        <p14:creationId xmlns:p14="http://schemas.microsoft.com/office/powerpoint/2010/main" val="354451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1731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4017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26054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ext uri="{BB962C8B-B14F-4D97-AF65-F5344CB8AC3E}">
        <p14:creationId xmlns:p14="http://schemas.microsoft.com/office/powerpoint/2010/main" val="376367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350865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75247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4/30/18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336139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4/30/18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ext uri="{BB962C8B-B14F-4D97-AF65-F5344CB8AC3E}">
        <p14:creationId xmlns:p14="http://schemas.microsoft.com/office/powerpoint/2010/main" val="321093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4/30/18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916707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4/30/18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ext uri="{BB962C8B-B14F-4D97-AF65-F5344CB8AC3E}">
        <p14:creationId xmlns:p14="http://schemas.microsoft.com/office/powerpoint/2010/main" val="3844563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1034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57200" y="1447800"/>
            <a:ext cx="8229600" cy="1165852"/>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2613652"/>
            <a:ext cx="4605959" cy="2744272"/>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357925"/>
            <a:ext cx="8229600" cy="998426"/>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063159" y="2613651"/>
            <a:ext cx="3623641" cy="2744273"/>
          </a:xfrm>
        </p:spPr>
        <p:txBody>
          <a:bodyPr/>
          <a:lstStyle/>
          <a:p>
            <a:r>
              <a:rPr lang="en-US" dirty="0"/>
              <a:t>Drag picture to placeholder or click icon to add</a:t>
            </a:r>
          </a:p>
        </p:txBody>
      </p:sp>
    </p:spTree>
    <p:extLst>
      <p:ext uri="{BB962C8B-B14F-4D97-AF65-F5344CB8AC3E}">
        <p14:creationId xmlns:p14="http://schemas.microsoft.com/office/powerpoint/2010/main" val="1817279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ext uri="{BB962C8B-B14F-4D97-AF65-F5344CB8AC3E}">
        <p14:creationId xmlns:p14="http://schemas.microsoft.com/office/powerpoint/2010/main" val="1476289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p:nvPr>
        </p:nvSpPr>
        <p:spPr>
          <a:xfrm>
            <a:off x="727552" y="3280990"/>
            <a:ext cx="8416448" cy="2028127"/>
          </a:xfrm>
          <a:solidFill>
            <a:schemeClr val="bg1">
              <a:alpha val="70000"/>
            </a:schemeClr>
          </a:solidFill>
        </p:spPr>
        <p:txBody>
          <a:bodyPr>
            <a:normAutofit/>
          </a:bodyPr>
          <a:lstStyle/>
          <a:p>
            <a:pPr algn="l"/>
            <a:r>
              <a:rPr lang="en-US" sz="4000" b="1">
                <a:latin typeface="Arial"/>
                <a:cs typeface="Arial"/>
              </a:rPr>
              <a:t>Click to edit Master title style</a:t>
            </a:r>
            <a:endParaRPr lang="en-US" sz="4000" b="1" dirty="0">
              <a:latin typeface="Arial"/>
              <a:cs typeface="Arial"/>
            </a:endParaRPr>
          </a:p>
        </p:txBody>
      </p:sp>
    </p:spTree>
    <p:extLst>
      <p:ext uri="{BB962C8B-B14F-4D97-AF65-F5344CB8AC3E}">
        <p14:creationId xmlns:p14="http://schemas.microsoft.com/office/powerpoint/2010/main" val="3342588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2474757"/>
            <a:ext cx="8229600" cy="3881593"/>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Content Placeholder 2"/>
          <p:cNvSpPr>
            <a:spLocks noGrp="1"/>
          </p:cNvSpPr>
          <p:nvPr>
            <p:ph sz="half" idx="13"/>
          </p:nvPr>
        </p:nvSpPr>
        <p:spPr>
          <a:xfrm>
            <a:off x="457200" y="1143000"/>
            <a:ext cx="8229599" cy="133175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585079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4696"/>
            <a:ext cx="8252178" cy="1041368"/>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685541"/>
            <a:ext cx="4137378" cy="467080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8" name="Picture Placeholder 7"/>
          <p:cNvSpPr>
            <a:spLocks noGrp="1"/>
          </p:cNvSpPr>
          <p:nvPr>
            <p:ph type="pic" sz="quarter" idx="13"/>
          </p:nvPr>
        </p:nvSpPr>
        <p:spPr>
          <a:xfrm>
            <a:off x="4594578" y="1685541"/>
            <a:ext cx="4092222" cy="4671339"/>
          </a:xfrm>
        </p:spPr>
        <p:txBody>
          <a:bodyPr/>
          <a:lstStyle/>
          <a:p>
            <a:r>
              <a:rPr lang="en-US"/>
              <a:t>Drag picture to placeholder or click icon to add</a:t>
            </a:r>
          </a:p>
        </p:txBody>
      </p:sp>
    </p:spTree>
    <p:extLst>
      <p:ext uri="{BB962C8B-B14F-4D97-AF65-F5344CB8AC3E}">
        <p14:creationId xmlns:p14="http://schemas.microsoft.com/office/powerpoint/2010/main" val="3260798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366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1900821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190082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857501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190082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4/30/18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159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ext uri="{BB962C8B-B14F-4D97-AF65-F5344CB8AC3E}">
        <p14:creationId xmlns:p14="http://schemas.microsoft.com/office/powerpoint/2010/main" val="254024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068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294323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77652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5813896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917453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9" r:id="rId28"/>
    <p:sldLayoutId id="2147483760" r:id="rId29"/>
    <p:sldLayoutId id="2147483761" r:id="rId30"/>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commons.wikimedia.org/wiki/File:Scottish_Kitten.png" TargetMode="External"/><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p:spPr>
      </p:pic>
      <p:sp>
        <p:nvSpPr>
          <p:cNvPr id="8" name="Title 7"/>
          <p:cNvSpPr>
            <a:spLocks noGrp="1"/>
          </p:cNvSpPr>
          <p:nvPr>
            <p:ph type="title"/>
          </p:nvPr>
        </p:nvSpPr>
        <p:spPr/>
        <p:txBody>
          <a:bodyPr/>
          <a:lstStyle/>
          <a:p>
            <a:r>
              <a:rPr lang="en-US" dirty="0"/>
              <a:t> How Do We Know The Age of </a:t>
            </a:r>
            <a:br>
              <a:rPr lang="en-US" dirty="0"/>
            </a:br>
            <a:r>
              <a:rPr lang="en-US" dirty="0"/>
              <a:t> The Earth?</a:t>
            </a:r>
          </a:p>
        </p:txBody>
      </p:sp>
    </p:spTree>
    <p:extLst>
      <p:ext uri="{BB962C8B-B14F-4D97-AF65-F5344CB8AC3E}">
        <p14:creationId xmlns:p14="http://schemas.microsoft.com/office/powerpoint/2010/main" val="11058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1025"/>
            <a:ext cx="8229600" cy="1143000"/>
          </a:xfrm>
        </p:spPr>
        <p:txBody>
          <a:bodyPr/>
          <a:lstStyle/>
          <a:p>
            <a:pPr algn="ctr"/>
            <a:r>
              <a:rPr lang="en-US" dirty="0">
                <a:latin typeface="Arial" panose="020B0604020202020204" pitchFamily="34" charset="0"/>
                <a:cs typeface="Arial" panose="020B0604020202020204" pitchFamily="34" charset="0"/>
              </a:rPr>
              <a:t>Index Fossil Characteristics</a:t>
            </a:r>
          </a:p>
        </p:txBody>
      </p:sp>
      <p:sp>
        <p:nvSpPr>
          <p:cNvPr id="4" name="Content Placeholder 2">
            <a:extLst>
              <a:ext uri="{FF2B5EF4-FFF2-40B4-BE49-F238E27FC236}">
                <a16:creationId xmlns:a16="http://schemas.microsoft.com/office/drawing/2014/main" xmlns="" id="{D230F0BA-CAD4-42F0-9CF2-A47D8A67BFFC}"/>
              </a:ext>
            </a:extLst>
          </p:cNvPr>
          <p:cNvSpPr>
            <a:spLocks noGrp="1"/>
          </p:cNvSpPr>
          <p:nvPr>
            <p:ph sz="half" idx="1"/>
          </p:nvPr>
        </p:nvSpPr>
        <p:spPr>
          <a:xfrm>
            <a:off x="5184803" y="1974220"/>
            <a:ext cx="3645877" cy="4065853"/>
          </a:xfrm>
        </p:spPr>
        <p:txBody>
          <a:bodyPr>
            <a:norm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distinctive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widespread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abundant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limited in geologic time</a:t>
            </a:r>
          </a:p>
        </p:txBody>
      </p:sp>
      <p:pic>
        <p:nvPicPr>
          <p:cNvPr id="3" name="Picture 2">
            <a:extLst>
              <a:ext uri="{FF2B5EF4-FFF2-40B4-BE49-F238E27FC236}">
                <a16:creationId xmlns:a16="http://schemas.microsoft.com/office/drawing/2014/main" xmlns="" id="{C55FBED2-19B2-4AE4-B123-3F745D1FD3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7810" y="1434676"/>
            <a:ext cx="2111706" cy="160799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47C2EF41-34F5-49E7-9ABD-08D1185D3E36}"/>
              </a:ext>
            </a:extLst>
          </p:cNvPr>
          <p:cNvSpPr txBox="1"/>
          <p:nvPr/>
        </p:nvSpPr>
        <p:spPr>
          <a:xfrm>
            <a:off x="297810" y="3087150"/>
            <a:ext cx="1981200"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Trilobite</a:t>
            </a:r>
          </a:p>
        </p:txBody>
      </p:sp>
      <p:pic>
        <p:nvPicPr>
          <p:cNvPr id="7" name="Picture 6">
            <a:extLst>
              <a:ext uri="{FF2B5EF4-FFF2-40B4-BE49-F238E27FC236}">
                <a16:creationId xmlns:a16="http://schemas.microsoft.com/office/drawing/2014/main" xmlns="" id="{973C7045-4235-4E28-AB0A-01DFEC22D527}"/>
              </a:ext>
            </a:extLst>
          </p:cNvPr>
          <p:cNvPicPr>
            <a:picLocks noChangeAspect="1"/>
          </p:cNvPicPr>
          <p:nvPr/>
        </p:nvPicPr>
        <p:blipFill>
          <a:blip r:embed="rId4"/>
          <a:stretch>
            <a:fillRect/>
          </a:stretch>
        </p:blipFill>
        <p:spPr>
          <a:xfrm>
            <a:off x="297810" y="4851095"/>
            <a:ext cx="2113744" cy="158530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A6BB7FB0-8F66-4128-883E-F7659D021912}"/>
              </a:ext>
            </a:extLst>
          </p:cNvPr>
          <p:cNvSpPr txBox="1"/>
          <p:nvPr/>
        </p:nvSpPr>
        <p:spPr>
          <a:xfrm>
            <a:off x="363063" y="4478133"/>
            <a:ext cx="1981200"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Ammonite</a:t>
            </a:r>
          </a:p>
        </p:txBody>
      </p:sp>
      <p:pic>
        <p:nvPicPr>
          <p:cNvPr id="9" name="Picture 8">
            <a:extLst>
              <a:ext uri="{FF2B5EF4-FFF2-40B4-BE49-F238E27FC236}">
                <a16:creationId xmlns:a16="http://schemas.microsoft.com/office/drawing/2014/main" xmlns="" id="{31830D1F-837D-4016-9036-8D65F4CC499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2595" b="20345"/>
          <a:stretch/>
        </p:blipFill>
        <p:spPr>
          <a:xfrm>
            <a:off x="2737814" y="3076436"/>
            <a:ext cx="2053438" cy="140169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xmlns="" id="{347EACFF-9B04-41AF-B540-CFEE0BF536F0}"/>
              </a:ext>
            </a:extLst>
          </p:cNvPr>
          <p:cNvSpPr txBox="1"/>
          <p:nvPr/>
        </p:nvSpPr>
        <p:spPr>
          <a:xfrm>
            <a:off x="2773933" y="4564412"/>
            <a:ext cx="1981200"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Brachiopods</a:t>
            </a:r>
          </a:p>
        </p:txBody>
      </p:sp>
    </p:spTree>
    <p:extLst>
      <p:ext uri="{BB962C8B-B14F-4D97-AF65-F5344CB8AC3E}">
        <p14:creationId xmlns:p14="http://schemas.microsoft.com/office/powerpoint/2010/main" val="41643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2" y="0"/>
            <a:ext cx="8736216" cy="1143000"/>
          </a:xfrm>
        </p:spPr>
        <p:txBody>
          <a:bodyPr>
            <a:normAutofit/>
          </a:bodyPr>
          <a:lstStyle/>
          <a:p>
            <a:pPr algn="ctr"/>
            <a:r>
              <a:rPr lang="en-US" sz="3200" dirty="0"/>
              <a:t>Stratigraphy=Interpreting Layers of Rock</a:t>
            </a:r>
          </a:p>
        </p:txBody>
      </p:sp>
      <p:pic>
        <p:nvPicPr>
          <p:cNvPr id="7" name="Picture 6" descr="G8U1_PPT_sbs_v02_claw_0010_Layer Comp 1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7775" y="948569"/>
            <a:ext cx="7304956" cy="5684828"/>
          </a:xfrm>
          <a:prstGeom prst="rect">
            <a:avLst/>
          </a:prstGeom>
        </p:spPr>
      </p:pic>
    </p:spTree>
    <p:extLst>
      <p:ext uri="{BB962C8B-B14F-4D97-AF65-F5344CB8AC3E}">
        <p14:creationId xmlns:p14="http://schemas.microsoft.com/office/powerpoint/2010/main" val="4030417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33CDC-B31C-489B-84DD-5E1EF6D8D773}"/>
              </a:ext>
            </a:extLst>
          </p:cNvPr>
          <p:cNvSpPr>
            <a:spLocks noGrp="1"/>
          </p:cNvSpPr>
          <p:nvPr>
            <p:ph type="title"/>
          </p:nvPr>
        </p:nvSpPr>
        <p:spPr>
          <a:xfrm>
            <a:off x="592475" y="412533"/>
            <a:ext cx="8229600" cy="1143000"/>
          </a:xfrm>
        </p:spPr>
        <p:txBody>
          <a:bodyPr>
            <a:normAutofit fontScale="90000"/>
          </a:bodyPr>
          <a:lstStyle/>
          <a:p>
            <a:pPr algn="ctr"/>
            <a:r>
              <a:rPr lang="en-US" dirty="0"/>
              <a:t>Relative Dating: Sequencing Shapes</a:t>
            </a:r>
          </a:p>
        </p:txBody>
      </p:sp>
      <p:sp>
        <p:nvSpPr>
          <p:cNvPr id="3" name="Content Placeholder 2">
            <a:extLst>
              <a:ext uri="{FF2B5EF4-FFF2-40B4-BE49-F238E27FC236}">
                <a16:creationId xmlns:a16="http://schemas.microsoft.com/office/drawing/2014/main" xmlns="" id="{54FE398E-9D69-484C-95D0-BAE05942EDE4}"/>
              </a:ext>
            </a:extLst>
          </p:cNvPr>
          <p:cNvSpPr>
            <a:spLocks noGrp="1"/>
          </p:cNvSpPr>
          <p:nvPr>
            <p:ph sz="quarter" idx="13"/>
          </p:nvPr>
        </p:nvSpPr>
        <p:spPr>
          <a:xfrm>
            <a:off x="800411" y="1748228"/>
            <a:ext cx="7813728" cy="4187623"/>
          </a:xfrm>
        </p:spPr>
        <p:txBody>
          <a:bodyPr>
            <a:normAutofit fontScale="92500"/>
          </a:bodyPr>
          <a:lstStyle/>
          <a:p>
            <a:pPr lvl="0"/>
            <a:r>
              <a:rPr lang="en-US" dirty="0"/>
              <a:t>Which is older, the heart or the rectangle?</a:t>
            </a:r>
            <a:br>
              <a:rPr lang="en-US" dirty="0"/>
            </a:br>
            <a:endParaRPr lang="en-US" dirty="0"/>
          </a:p>
          <a:p>
            <a:pPr lvl="0"/>
            <a:r>
              <a:rPr lang="en-US" dirty="0"/>
              <a:t>If the cards represented Earth layers, how might you explain the parallelogram and L-shape?</a:t>
            </a:r>
            <a:br>
              <a:rPr lang="en-US" dirty="0"/>
            </a:br>
            <a:endParaRPr lang="en-US" dirty="0"/>
          </a:p>
          <a:p>
            <a:pPr lvl="0"/>
            <a:r>
              <a:rPr lang="en-US" dirty="0"/>
              <a:t>Describe the age of the circle and rectangle card? (It will be relative to other cards.)</a:t>
            </a:r>
            <a:br>
              <a:rPr lang="en-US" dirty="0"/>
            </a:br>
            <a:endParaRPr lang="en-US" dirty="0"/>
          </a:p>
          <a:p>
            <a:pPr lvl="0"/>
            <a:r>
              <a:rPr lang="en-US" dirty="0"/>
              <a:t>Was this easy or difficult? Why? </a:t>
            </a:r>
          </a:p>
          <a:p>
            <a:endParaRPr lang="en-US" dirty="0"/>
          </a:p>
        </p:txBody>
      </p:sp>
    </p:spTree>
    <p:extLst>
      <p:ext uri="{BB962C8B-B14F-4D97-AF65-F5344CB8AC3E}">
        <p14:creationId xmlns:p14="http://schemas.microsoft.com/office/powerpoint/2010/main" val="11534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33CDC-B31C-489B-84DD-5E1EF6D8D773}"/>
              </a:ext>
            </a:extLst>
          </p:cNvPr>
          <p:cNvSpPr>
            <a:spLocks noGrp="1"/>
          </p:cNvSpPr>
          <p:nvPr>
            <p:ph type="title"/>
          </p:nvPr>
        </p:nvSpPr>
        <p:spPr>
          <a:xfrm>
            <a:off x="592475" y="412533"/>
            <a:ext cx="8229600" cy="1143000"/>
          </a:xfrm>
        </p:spPr>
        <p:txBody>
          <a:bodyPr>
            <a:normAutofit fontScale="90000"/>
          </a:bodyPr>
          <a:lstStyle/>
          <a:p>
            <a:pPr algn="ctr"/>
            <a:r>
              <a:rPr lang="en-US" dirty="0"/>
              <a:t>Relative Dating: Sequencing </a:t>
            </a:r>
            <a:br>
              <a:rPr lang="en-US" dirty="0"/>
            </a:br>
            <a:r>
              <a:rPr lang="en-US" dirty="0"/>
              <a:t>Index Fossils</a:t>
            </a:r>
          </a:p>
        </p:txBody>
      </p:sp>
      <p:sp>
        <p:nvSpPr>
          <p:cNvPr id="3" name="Content Placeholder 2">
            <a:extLst>
              <a:ext uri="{FF2B5EF4-FFF2-40B4-BE49-F238E27FC236}">
                <a16:creationId xmlns:a16="http://schemas.microsoft.com/office/drawing/2014/main" xmlns="" id="{54FE398E-9D69-484C-95D0-BAE05942EDE4}"/>
              </a:ext>
            </a:extLst>
          </p:cNvPr>
          <p:cNvSpPr>
            <a:spLocks noGrp="1"/>
          </p:cNvSpPr>
          <p:nvPr>
            <p:ph sz="quarter" idx="13"/>
          </p:nvPr>
        </p:nvSpPr>
        <p:spPr>
          <a:xfrm>
            <a:off x="592475" y="1748228"/>
            <a:ext cx="8229600" cy="4916043"/>
          </a:xfrm>
        </p:spPr>
        <p:txBody>
          <a:bodyPr>
            <a:noAutofit/>
          </a:bodyPr>
          <a:lstStyle/>
          <a:p>
            <a:pPr lvl="0">
              <a:spcBef>
                <a:spcPts val="0"/>
              </a:spcBef>
            </a:pPr>
            <a:r>
              <a:rPr lang="en-US" sz="2400" dirty="0"/>
              <a:t>Which layer is the oldest? Youngest? How do you know? </a:t>
            </a:r>
          </a:p>
          <a:p>
            <a:pPr lvl="0">
              <a:spcBef>
                <a:spcPts val="0"/>
              </a:spcBef>
            </a:pPr>
            <a:endParaRPr lang="en-US" sz="1000" dirty="0"/>
          </a:p>
          <a:p>
            <a:pPr lvl="0">
              <a:spcBef>
                <a:spcPts val="0"/>
              </a:spcBef>
            </a:pPr>
            <a:r>
              <a:rPr lang="en-US" sz="2400" dirty="0"/>
              <a:t>Which organisms could be used as index fossils and why?</a:t>
            </a:r>
          </a:p>
          <a:p>
            <a:pPr lvl="0">
              <a:spcBef>
                <a:spcPts val="0"/>
              </a:spcBef>
            </a:pPr>
            <a:endParaRPr lang="en-US" sz="1050" dirty="0"/>
          </a:p>
          <a:p>
            <a:pPr lvl="0">
              <a:spcBef>
                <a:spcPts val="0"/>
              </a:spcBef>
            </a:pPr>
            <a:r>
              <a:rPr lang="en-US" sz="2400" dirty="0"/>
              <a:t>Which are not good candidates for index fossils and why?</a:t>
            </a:r>
          </a:p>
          <a:p>
            <a:pPr lvl="0">
              <a:spcBef>
                <a:spcPts val="0"/>
              </a:spcBef>
            </a:pPr>
            <a:endParaRPr lang="en-US" sz="1050" dirty="0"/>
          </a:p>
          <a:p>
            <a:pPr lvl="0">
              <a:spcBef>
                <a:spcPts val="0"/>
              </a:spcBef>
            </a:pPr>
            <a:r>
              <a:rPr lang="en-US" sz="2400" dirty="0"/>
              <a:t>Explain how this activity illustrates the Law of Superposition? </a:t>
            </a:r>
          </a:p>
          <a:p>
            <a:pPr lvl="0">
              <a:spcBef>
                <a:spcPts val="0"/>
              </a:spcBef>
            </a:pPr>
            <a:endParaRPr lang="en-US" sz="1050" dirty="0"/>
          </a:p>
          <a:p>
            <a:pPr lvl="0">
              <a:spcBef>
                <a:spcPts val="0"/>
              </a:spcBef>
            </a:pPr>
            <a:r>
              <a:rPr lang="en-US" sz="2400" dirty="0"/>
              <a:t>How might this activity compare to scientists relatively dating earth layers?</a:t>
            </a:r>
          </a:p>
          <a:p>
            <a:pPr lvl="0">
              <a:spcBef>
                <a:spcPts val="0"/>
              </a:spcBef>
            </a:pPr>
            <a:endParaRPr lang="en-US" sz="1050" dirty="0"/>
          </a:p>
          <a:p>
            <a:pPr lvl="0">
              <a:spcBef>
                <a:spcPts val="0"/>
              </a:spcBef>
            </a:pPr>
            <a:r>
              <a:rPr lang="en-US" sz="2400" dirty="0"/>
              <a:t>Any other thoughts or questions?</a:t>
            </a:r>
          </a:p>
        </p:txBody>
      </p:sp>
    </p:spTree>
    <p:extLst>
      <p:ext uri="{BB962C8B-B14F-4D97-AF65-F5344CB8AC3E}">
        <p14:creationId xmlns:p14="http://schemas.microsoft.com/office/powerpoint/2010/main" val="2889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A721819-E960-43DD-BBAB-7E2D8872E842}"/>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617353" y="4212454"/>
            <a:ext cx="2411587" cy="186050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xmlns="" id="{D51594B9-6BC3-4CA8-9214-7CD3E6E3AA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17354" y="1743279"/>
            <a:ext cx="2411587" cy="179485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51EC91A3-CE94-4D3E-87D5-6868F43781E5}"/>
              </a:ext>
            </a:extLst>
          </p:cNvPr>
          <p:cNvSpPr txBox="1"/>
          <p:nvPr/>
        </p:nvSpPr>
        <p:spPr>
          <a:xfrm>
            <a:off x="5212559" y="6121083"/>
            <a:ext cx="32211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Banded-iron Formation: oxygen locked up in rock formations   </a:t>
            </a:r>
          </a:p>
        </p:txBody>
      </p:sp>
      <p:sp>
        <p:nvSpPr>
          <p:cNvPr id="9" name="TextBox 8">
            <a:extLst>
              <a:ext uri="{FF2B5EF4-FFF2-40B4-BE49-F238E27FC236}">
                <a16:creationId xmlns:a16="http://schemas.microsoft.com/office/drawing/2014/main" xmlns="" id="{C6DA2889-40D7-4181-AD1E-C73D6C1C7E70}"/>
              </a:ext>
            </a:extLst>
          </p:cNvPr>
          <p:cNvSpPr txBox="1"/>
          <p:nvPr/>
        </p:nvSpPr>
        <p:spPr>
          <a:xfrm>
            <a:off x="5212558" y="3589179"/>
            <a:ext cx="322118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Stromatolites: Early blue-green algae formed these rocks</a:t>
            </a:r>
          </a:p>
        </p:txBody>
      </p:sp>
      <p:sp>
        <p:nvSpPr>
          <p:cNvPr id="5" name="Rectangle 4">
            <a:extLst>
              <a:ext uri="{FF2B5EF4-FFF2-40B4-BE49-F238E27FC236}">
                <a16:creationId xmlns:a16="http://schemas.microsoft.com/office/drawing/2014/main" xmlns="" id="{011877BA-D813-467A-BDF8-33018EFAFEF5}"/>
              </a:ext>
            </a:extLst>
          </p:cNvPr>
          <p:cNvSpPr/>
          <p:nvPr/>
        </p:nvSpPr>
        <p:spPr>
          <a:xfrm>
            <a:off x="728546" y="307883"/>
            <a:ext cx="7793800" cy="1200329"/>
          </a:xfrm>
          <a:prstGeom prst="rect">
            <a:avLst/>
          </a:prstGeom>
        </p:spPr>
        <p:txBody>
          <a:bodyPr wrap="none">
            <a:spAutoFit/>
          </a:bodyPr>
          <a:lstStyle/>
          <a:p>
            <a:pPr algn="ctr"/>
            <a:r>
              <a:rPr lang="en-US" sz="3600" b="1" dirty="0">
                <a:solidFill>
                  <a:srgbClr val="0E7001"/>
                </a:solidFill>
                <a:latin typeface="Arial" panose="020B0604020202020204" pitchFamily="34" charset="0"/>
                <a:ea typeface="+mj-ea"/>
                <a:cs typeface="Arial" panose="020B0604020202020204" pitchFamily="34" charset="0"/>
              </a:rPr>
              <a:t>How Do We Know When Events In </a:t>
            </a:r>
            <a:br>
              <a:rPr lang="en-US" sz="3600" b="1" dirty="0">
                <a:solidFill>
                  <a:srgbClr val="0E7001"/>
                </a:solidFill>
                <a:latin typeface="Arial" panose="020B0604020202020204" pitchFamily="34" charset="0"/>
                <a:ea typeface="+mj-ea"/>
                <a:cs typeface="Arial" panose="020B0604020202020204" pitchFamily="34" charset="0"/>
              </a:rPr>
            </a:br>
            <a:r>
              <a:rPr lang="en-US" sz="3600" b="1" dirty="0">
                <a:solidFill>
                  <a:srgbClr val="0E7001"/>
                </a:solidFill>
                <a:latin typeface="Arial" panose="020B0604020202020204" pitchFamily="34" charset="0"/>
                <a:ea typeface="+mj-ea"/>
                <a:cs typeface="Arial" panose="020B0604020202020204" pitchFamily="34" charset="0"/>
              </a:rPr>
              <a:t>Earth’s History Occurred?</a:t>
            </a:r>
            <a:endParaRPr lang="en-US" sz="3600" dirty="0">
              <a:latin typeface="Arial" panose="020B0604020202020204" pitchFamily="34" charset="0"/>
              <a:cs typeface="Arial" panose="020B0604020202020204" pitchFamily="34" charset="0"/>
            </a:endParaRPr>
          </a:p>
        </p:txBody>
      </p:sp>
      <p:sp>
        <p:nvSpPr>
          <p:cNvPr id="3" name="TextBox 2"/>
          <p:cNvSpPr txBox="1"/>
          <p:nvPr/>
        </p:nvSpPr>
        <p:spPr>
          <a:xfrm>
            <a:off x="471638" y="1655545"/>
            <a:ext cx="415380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Like photosynthesis…</a:t>
            </a:r>
          </a:p>
        </p:txBody>
      </p:sp>
      <p:sp>
        <p:nvSpPr>
          <p:cNvPr id="10" name="TextBox 9"/>
          <p:cNvSpPr txBox="1"/>
          <p:nvPr/>
        </p:nvSpPr>
        <p:spPr>
          <a:xfrm>
            <a:off x="471638" y="2366211"/>
            <a:ext cx="415380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First organisms, like blue-green algae, began producing oxygen.</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Iron dissolved in the oceans bonded with the oxygen and eventually formed banded </a:t>
            </a:r>
            <a:r>
              <a:rPr lang="en-US" sz="2000" dirty="0" smtClean="0">
                <a:latin typeface="Arial" panose="020B0604020202020204" pitchFamily="34" charset="0"/>
                <a:cs typeface="Arial" panose="020B0604020202020204" pitchFamily="34" charset="0"/>
              </a:rPr>
              <a:t>iron </a:t>
            </a:r>
            <a:r>
              <a:rPr lang="en-US" sz="2000" dirty="0">
                <a:latin typeface="Arial" panose="020B0604020202020204" pitchFamily="34" charset="0"/>
                <a:cs typeface="Arial" panose="020B0604020202020204" pitchFamily="34" charset="0"/>
              </a:rPr>
              <a:t>formations.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Once the iron was used up in the oceans, oxygen began accumulating in the atmosphere (about 2.4 billion years ago).</a:t>
            </a:r>
          </a:p>
        </p:txBody>
      </p:sp>
    </p:spTree>
    <p:extLst>
      <p:ext uri="{BB962C8B-B14F-4D97-AF65-F5344CB8AC3E}">
        <p14:creationId xmlns:p14="http://schemas.microsoft.com/office/powerpoint/2010/main" val="76247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3" y="586154"/>
            <a:ext cx="8229599" cy="1143000"/>
          </a:xfrm>
        </p:spPr>
        <p:txBody>
          <a:bodyPr/>
          <a:lstStyle/>
          <a:p>
            <a:r>
              <a:rPr lang="en-US" dirty="0"/>
              <a:t>How Old Is the Kitten in the Middle?</a:t>
            </a:r>
          </a:p>
        </p:txBody>
      </p:sp>
      <p:pic>
        <p:nvPicPr>
          <p:cNvPr id="8" name="Picture 7" descr="A cat sitting on a white surface&#10;&#10;Description generated with very high confidence">
            <a:extLst>
              <a:ext uri="{FF2B5EF4-FFF2-40B4-BE49-F238E27FC236}">
                <a16:creationId xmlns:a16="http://schemas.microsoft.com/office/drawing/2014/main" xmlns="" id="{098558F9-6A5A-475E-8A1A-0463F6E74E65}"/>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0" y="2174365"/>
            <a:ext cx="9144000" cy="37235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6227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Versus Absolute Dating</a:t>
            </a:r>
          </a:p>
        </p:txBody>
      </p:sp>
      <p:sp>
        <p:nvSpPr>
          <p:cNvPr id="3" name="Content Placeholder 2"/>
          <p:cNvSpPr>
            <a:spLocks noGrp="1"/>
          </p:cNvSpPr>
          <p:nvPr>
            <p:ph idx="1"/>
          </p:nvPr>
        </p:nvSpPr>
        <p:spPr/>
        <p:txBody>
          <a:bodyPr/>
          <a:lstStyle/>
          <a:p>
            <a:r>
              <a:rPr lang="en-US" dirty="0"/>
              <a:t>Relative Dating: science of determining the relative order of past events (i.e., the age of an object in comparison to another)</a:t>
            </a:r>
          </a:p>
          <a:p>
            <a:endParaRPr lang="en-US" dirty="0"/>
          </a:p>
          <a:p>
            <a:r>
              <a:rPr lang="en-US" dirty="0"/>
              <a:t>Absolute Dating: science of assigning a specific, or absolute, number to past events. May include an actual date or a range of dates.</a:t>
            </a:r>
          </a:p>
        </p:txBody>
      </p:sp>
    </p:spTree>
    <p:extLst>
      <p:ext uri="{BB962C8B-B14F-4D97-AF65-F5344CB8AC3E}">
        <p14:creationId xmlns:p14="http://schemas.microsoft.com/office/powerpoint/2010/main" val="25875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49" y="410523"/>
            <a:ext cx="2926790" cy="2051538"/>
          </a:xfrm>
        </p:spPr>
        <p:txBody>
          <a:bodyPr>
            <a:normAutofit/>
          </a:bodyPr>
          <a:lstStyle/>
          <a:p>
            <a:pPr algn="ctr"/>
            <a:r>
              <a:rPr lang="en-US" dirty="0"/>
              <a:t>Geologic </a:t>
            </a:r>
            <a:br>
              <a:rPr lang="en-US" dirty="0"/>
            </a:br>
            <a:r>
              <a:rPr lang="en-US" dirty="0"/>
              <a:t>Time Scale</a:t>
            </a:r>
            <a:br>
              <a:rPr lang="en-US" dirty="0"/>
            </a:br>
            <a:r>
              <a:rPr lang="en-US" dirty="0"/>
              <a:t>(simple)</a:t>
            </a:r>
          </a:p>
        </p:txBody>
      </p:sp>
      <p:sp>
        <p:nvSpPr>
          <p:cNvPr id="9" name="Content Placeholder 2">
            <a:extLst>
              <a:ext uri="{FF2B5EF4-FFF2-40B4-BE49-F238E27FC236}">
                <a16:creationId xmlns:a16="http://schemas.microsoft.com/office/drawing/2014/main" xmlns="" id="{5C1DBA2B-F856-4ED1-BDA0-862442AA55E1}"/>
              </a:ext>
            </a:extLst>
          </p:cNvPr>
          <p:cNvSpPr txBox="1">
            <a:spLocks/>
          </p:cNvSpPr>
          <p:nvPr/>
        </p:nvSpPr>
        <p:spPr>
          <a:xfrm>
            <a:off x="268449" y="2603394"/>
            <a:ext cx="3645877" cy="4065853"/>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t>Scientists use both absolute and relative dating to establish </a:t>
            </a:r>
            <a:r>
              <a:rPr lang="en-US" sz="3200" dirty="0" smtClean="0"/>
              <a:t>charts like this.</a:t>
            </a:r>
            <a:endParaRPr lang="en-US" sz="3200" dirty="0"/>
          </a:p>
        </p:txBody>
      </p:sp>
      <p:pic>
        <p:nvPicPr>
          <p:cNvPr id="5" name="Picture 4">
            <a:extLst>
              <a:ext uri="{FF2B5EF4-FFF2-40B4-BE49-F238E27FC236}">
                <a16:creationId xmlns:a16="http://schemas.microsoft.com/office/drawing/2014/main" xmlns="" id="{3EBD4E2C-EAA4-4259-9DF5-EF3C90BB6E51}"/>
              </a:ext>
            </a:extLst>
          </p:cNvPr>
          <p:cNvPicPr>
            <a:picLocks noChangeAspect="1"/>
          </p:cNvPicPr>
          <p:nvPr/>
        </p:nvPicPr>
        <p:blipFill>
          <a:blip r:embed="rId3"/>
          <a:stretch>
            <a:fillRect/>
          </a:stretch>
        </p:blipFill>
        <p:spPr>
          <a:xfrm>
            <a:off x="4211087" y="97247"/>
            <a:ext cx="4371211" cy="6663506"/>
          </a:xfrm>
          <a:prstGeom prst="rect">
            <a:avLst/>
          </a:prstGeom>
        </p:spPr>
      </p:pic>
    </p:spTree>
    <p:extLst>
      <p:ext uri="{BB962C8B-B14F-4D97-AF65-F5344CB8AC3E}">
        <p14:creationId xmlns:p14="http://schemas.microsoft.com/office/powerpoint/2010/main" val="313052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8U1_PPT_sbs_v02_claw_0007_Layer Comp 8.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8485" y="1134838"/>
            <a:ext cx="8378962" cy="5722488"/>
          </a:xfrm>
          <a:prstGeom prst="rect">
            <a:avLst/>
          </a:prstGeom>
        </p:spPr>
      </p:pic>
      <p:sp>
        <p:nvSpPr>
          <p:cNvPr id="2" name="Title 1"/>
          <p:cNvSpPr>
            <a:spLocks noGrp="1"/>
          </p:cNvSpPr>
          <p:nvPr>
            <p:ph type="title"/>
          </p:nvPr>
        </p:nvSpPr>
        <p:spPr>
          <a:xfrm>
            <a:off x="1003053" y="140678"/>
            <a:ext cx="6886576" cy="1143000"/>
          </a:xfrm>
        </p:spPr>
        <p:txBody>
          <a:bodyPr>
            <a:normAutofit fontScale="90000"/>
          </a:bodyPr>
          <a:lstStyle/>
          <a:p>
            <a:pPr algn="ctr"/>
            <a:r>
              <a:rPr lang="en-US" dirty="0"/>
              <a:t>Geologic Time Scale</a:t>
            </a:r>
            <a:br>
              <a:rPr lang="en-US" dirty="0"/>
            </a:br>
            <a:r>
              <a:rPr lang="en-US" dirty="0"/>
              <a:t>(complex)</a:t>
            </a:r>
          </a:p>
        </p:txBody>
      </p:sp>
    </p:spTree>
    <p:extLst>
      <p:ext uri="{BB962C8B-B14F-4D97-AF65-F5344CB8AC3E}">
        <p14:creationId xmlns:p14="http://schemas.microsoft.com/office/powerpoint/2010/main" val="2786993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89" y="110545"/>
            <a:ext cx="8229600" cy="1143000"/>
          </a:xfrm>
        </p:spPr>
        <p:txBody>
          <a:bodyPr>
            <a:normAutofit/>
          </a:bodyPr>
          <a:lstStyle/>
          <a:p>
            <a:pPr algn="ctr"/>
            <a:r>
              <a:rPr lang="en-US" dirty="0"/>
              <a:t>The Grand Canyon</a:t>
            </a:r>
          </a:p>
        </p:txBody>
      </p:sp>
      <p:pic>
        <p:nvPicPr>
          <p:cNvPr id="4" name="Picture 3" descr="G8U1_PPT_sbs_v02_claw_0008_Layer Comp 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8488" y="1553227"/>
            <a:ext cx="8229601"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4374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2355" y="687208"/>
            <a:ext cx="8323168" cy="5945119"/>
          </a:xfrm>
          <a:prstGeom prst="rect">
            <a:avLst/>
          </a:prstGeom>
        </p:spPr>
      </p:pic>
      <p:sp>
        <p:nvSpPr>
          <p:cNvPr id="5" name="Title 4"/>
          <p:cNvSpPr>
            <a:spLocks noGrp="1"/>
          </p:cNvSpPr>
          <p:nvPr>
            <p:ph type="title"/>
          </p:nvPr>
        </p:nvSpPr>
        <p:spPr>
          <a:xfrm>
            <a:off x="515923" y="135996"/>
            <a:ext cx="8229600" cy="1143000"/>
          </a:xfrm>
        </p:spPr>
        <p:txBody>
          <a:bodyPr/>
          <a:lstStyle/>
          <a:p>
            <a:r>
              <a:rPr lang="en-US" dirty="0">
                <a:latin typeface="Arial" panose="020B0604020202020204" pitchFamily="34" charset="0"/>
                <a:cs typeface="Arial" panose="020B0604020202020204" pitchFamily="34" charset="0"/>
              </a:rPr>
              <a:t>Law of Superposition</a:t>
            </a:r>
          </a:p>
        </p:txBody>
      </p:sp>
      <p:sp>
        <p:nvSpPr>
          <p:cNvPr id="6" name="TextBox 5"/>
          <p:cNvSpPr txBox="1"/>
          <p:nvPr/>
        </p:nvSpPr>
        <p:spPr>
          <a:xfrm>
            <a:off x="3720895" y="2620935"/>
            <a:ext cx="1771575" cy="553998"/>
          </a:xfrm>
          <a:prstGeom prst="rect">
            <a:avLst/>
          </a:prstGeom>
          <a:noFill/>
        </p:spPr>
        <p:txBody>
          <a:bodyPr wrap="none" rtlCol="0">
            <a:spAutoFit/>
          </a:bodyPr>
          <a:lstStyle/>
          <a:p>
            <a:r>
              <a:rPr lang="en-US" sz="3000" dirty="0" smtClean="0">
                <a:latin typeface="Arial" panose="020B0604020202020204" pitchFamily="34" charset="0"/>
                <a:cs typeface="Arial" panose="020B0604020202020204" pitchFamily="34" charset="0"/>
              </a:rPr>
              <a:t>Youngest</a:t>
            </a:r>
            <a:endParaRPr lang="en-US" sz="3000" dirty="0">
              <a:latin typeface="Arial" panose="020B0604020202020204" pitchFamily="34" charset="0"/>
              <a:cs typeface="Arial" panose="020B0604020202020204" pitchFamily="34" charset="0"/>
            </a:endParaRPr>
          </a:p>
        </p:txBody>
      </p:sp>
      <p:sp>
        <p:nvSpPr>
          <p:cNvPr id="8" name="TextBox 7"/>
          <p:cNvSpPr txBox="1"/>
          <p:nvPr/>
        </p:nvSpPr>
        <p:spPr>
          <a:xfrm>
            <a:off x="3958910" y="5880629"/>
            <a:ext cx="1295547" cy="553998"/>
          </a:xfrm>
          <a:prstGeom prst="rect">
            <a:avLst/>
          </a:prstGeom>
          <a:noFill/>
        </p:spPr>
        <p:txBody>
          <a:bodyPr wrap="none" rtlCol="0">
            <a:spAutoFit/>
          </a:bodyPr>
          <a:lstStyle/>
          <a:p>
            <a:r>
              <a:rPr lang="en-US" sz="3000" dirty="0" smtClean="0">
                <a:latin typeface="Arial" panose="020B0604020202020204" pitchFamily="34" charset="0"/>
                <a:cs typeface="Arial" panose="020B0604020202020204" pitchFamily="34" charset="0"/>
              </a:rPr>
              <a:t>Oldest</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644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1025"/>
            <a:ext cx="8229600" cy="1143000"/>
          </a:xfrm>
        </p:spPr>
        <p:txBody>
          <a:bodyPr/>
          <a:lstStyle/>
          <a:p>
            <a:r>
              <a:rPr lang="en-US" dirty="0"/>
              <a:t>Index Fossils</a:t>
            </a:r>
          </a:p>
        </p:txBody>
      </p:sp>
      <p:pic>
        <p:nvPicPr>
          <p:cNvPr id="4" name="Picture 3" descr="G8U1_PPT_sbs_v01_claw_0009_Layer Comp 1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9417" y="931914"/>
            <a:ext cx="8227383" cy="5926086"/>
          </a:xfrm>
          <a:prstGeom prst="rect">
            <a:avLst/>
          </a:prstGeom>
        </p:spPr>
      </p:pic>
    </p:spTree>
    <p:extLst>
      <p:ext uri="{BB962C8B-B14F-4D97-AF65-F5344CB8AC3E}">
        <p14:creationId xmlns:p14="http://schemas.microsoft.com/office/powerpoint/2010/main" val="588408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5765</TotalTime>
  <Words>994</Words>
  <Application>Microsoft Macintosh PowerPoint</Application>
  <PresentationFormat>On-screen Show (4:3)</PresentationFormat>
  <Paragraphs>85</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Arial</vt:lpstr>
      <vt:lpstr>4_Office Theme</vt:lpstr>
      <vt:lpstr> How Do We Know The Age of   The Earth?</vt:lpstr>
      <vt:lpstr>PowerPoint Presentation</vt:lpstr>
      <vt:lpstr>How Old Is the Kitten in the Middle?</vt:lpstr>
      <vt:lpstr>Relative Versus Absolute Dating</vt:lpstr>
      <vt:lpstr>Geologic  Time Scale (simple)</vt:lpstr>
      <vt:lpstr>Geologic Time Scale (complex)</vt:lpstr>
      <vt:lpstr>The Grand Canyon</vt:lpstr>
      <vt:lpstr>Law of Superposition</vt:lpstr>
      <vt:lpstr>Index Fossils</vt:lpstr>
      <vt:lpstr>Index Fossil Characteristics</vt:lpstr>
      <vt:lpstr>Stratigraphy=Interpreting Layers of Rock</vt:lpstr>
      <vt:lpstr>Relative Dating: Sequencing Shapes</vt:lpstr>
      <vt:lpstr>Relative Dating: Sequencing  Index Fossils</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Eugene Cordero</cp:lastModifiedBy>
  <cp:revision>81</cp:revision>
  <dcterms:created xsi:type="dcterms:W3CDTF">2017-06-05T23:28:58Z</dcterms:created>
  <dcterms:modified xsi:type="dcterms:W3CDTF">2018-04-30T23:34:42Z</dcterms:modified>
</cp:coreProperties>
</file>