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14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5" autoAdjust="0"/>
    <p:restoredTop sz="99771" autoAdjust="0"/>
  </p:normalViewPr>
  <p:slideViewPr>
    <p:cSldViewPr snapToGrid="0" snapToObjects="1">
      <p:cViewPr>
        <p:scale>
          <a:sx n="75" d="100"/>
          <a:sy n="75" d="100"/>
        </p:scale>
        <p:origin x="-266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Study this slide to see how to interpret the core with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shows microscopic</a:t>
            </a:r>
            <a:r>
              <a:rPr lang="en-US" baseline="0" dirty="0"/>
              <a:t> images at a couple of different layers.</a:t>
            </a:r>
            <a:endParaRPr lang="en-US" dirty="0"/>
          </a:p>
          <a:p>
            <a:endParaRPr lang="en-US" dirty="0"/>
          </a:p>
          <a:p>
            <a:r>
              <a:rPr lang="en-US" dirty="0"/>
              <a:t>Facilitate a discussion with students.</a:t>
            </a:r>
            <a:r>
              <a:rPr lang="en-US" baseline="0" dirty="0"/>
              <a:t> Sample questions include the following: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What do you still wonder or have questions about regarding</a:t>
            </a:r>
            <a:r>
              <a:rPr lang="en-US" baseline="0" dirty="0"/>
              <a:t> core samples?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What was easy or challenging about this activity?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Where might you take a core sample in your community? Why might you take one?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students the question before continuing.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/>
              <a:t>Ships go on expeditions specifically to collect core samples. Students take core samples in their local environments, and divers take core samples in shallower water. 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Think-Pair-Share: What might core samples tell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 varies; however, with a drilling ship, samples can be quite deep.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STOP HERE and pass out photos of the core.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Students will now assume the roles of</a:t>
            </a:r>
            <a:r>
              <a:rPr lang="en-US" baseline="0" dirty="0"/>
              <a:t> scientists and analyze the photograph of a core sample taken by the JOIDES Resolution.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After students analyze the mystery core, project this slide again and ask the following question: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previous lessons, what do we know happened around 65 million years ago? (Accept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answers.)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0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85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0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1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3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1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367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5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13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1093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70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4456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034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11658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613652"/>
            <a:ext cx="4605959" cy="27442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357925"/>
            <a:ext cx="8229600" cy="998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063159" y="2613651"/>
            <a:ext cx="3623641" cy="274427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1727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7628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>
                <a:latin typeface="Arial"/>
                <a:cs typeface="Arial"/>
              </a:rPr>
              <a:t>Click to edit Master title style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588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4757"/>
            <a:ext cx="8229600" cy="3881593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143000"/>
            <a:ext cx="8229599" cy="13317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079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6"/>
            <a:ext cx="8252178" cy="104136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85541"/>
            <a:ext cx="4137378" cy="467080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94578" y="1685541"/>
            <a:ext cx="4092222" cy="467133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6079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36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024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8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Untitled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C703AE-0918-43CB-B531-C1054B93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Sediment Core 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443B8E-41B2-4AEF-B181-4E8C92CE5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 A Case Study</a:t>
            </a:r>
          </a:p>
        </p:txBody>
      </p:sp>
    </p:spTree>
    <p:extLst>
      <p:ext uri="{BB962C8B-B14F-4D97-AF65-F5344CB8AC3E}">
        <p14:creationId xmlns:p14="http://schemas.microsoft.com/office/powerpoint/2010/main" val="40241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E0E1B7-BDC4-4FF2-8266-56A3561B64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117" y="137844"/>
            <a:ext cx="3537959" cy="666315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65375" y="682435"/>
            <a:ext cx="561544" cy="611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6972" y="656975"/>
            <a:ext cx="561544" cy="611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265375" y="682435"/>
            <a:ext cx="3786713" cy="5736944"/>
            <a:chOff x="5265375" y="682435"/>
            <a:chExt cx="3786713" cy="5736944"/>
          </a:xfrm>
        </p:grpSpPr>
        <p:sp>
          <p:nvSpPr>
            <p:cNvPr id="10" name="TextBox 9"/>
            <p:cNvSpPr txBox="1"/>
            <p:nvPr/>
          </p:nvSpPr>
          <p:spPr>
            <a:xfrm>
              <a:off x="6877213" y="1017900"/>
              <a:ext cx="2174875" cy="5401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TERTIARY MICROORGANISMS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Return to “normal” conditions.</a:t>
              </a:r>
            </a:p>
            <a:p>
              <a:endParaRPr lang="en-US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FIRST REPOPULATION OF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“EMPTY SEAS”</a:t>
              </a:r>
              <a:b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life evolves from survivors.</a:t>
              </a: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FALLOUT BED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Devoid of almost all life. Evidence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a few surviving microorganisms. Contains iridium anomaly and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remains of the meteorite.</a:t>
              </a: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IMPACT EJECTA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Debris from the impact consists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a layer of graded, green, glassy globules, called tektites, as well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 mineral grains and rock debris apparently derived from the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Yucatan impact structure.</a:t>
              </a: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CRETACEOUS MICROORGANISMS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layer contains signs of</a:t>
              </a:r>
            </a:p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lumping perhaps caused by</a:t>
              </a:r>
            </a:p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ntense shock waves from the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Chicxulub meteorite impact.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65375" y="682435"/>
              <a:ext cx="423433" cy="4616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 cm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5368930" y="1634087"/>
              <a:ext cx="800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spc="100" dirty="0">
                  <a:latin typeface="Arial" panose="020B0604020202020204" pitchFamily="34" charset="0"/>
                  <a:cs typeface="Arial" panose="020B0604020202020204" pitchFamily="34" charset="0"/>
                </a:rPr>
                <a:t>TERTIARY</a:t>
              </a:r>
              <a:endParaRPr lang="en-US" sz="800" spc="1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5091875" y="4375823"/>
              <a:ext cx="13694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CRETACEOUS</a:t>
              </a:r>
              <a:endParaRPr lang="en-US" sz="900" spc="100" dirty="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7D4E14-E719-4B51-BC1E-4A04A092B78B}"/>
              </a:ext>
            </a:extLst>
          </p:cNvPr>
          <p:cNvSpPr txBox="1">
            <a:spLocks/>
          </p:cNvSpPr>
          <p:nvPr/>
        </p:nvSpPr>
        <p:spPr>
          <a:xfrm>
            <a:off x="555477" y="1513114"/>
            <a:ext cx="4517266" cy="48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Around 65 million years ago, a 10-kilometer meteorite crashed into what is now known as the Yucatan Peninsula.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177-kilometer-wide crater was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80% of species, and nearly all of the dinosaurs, disappeared from the fossil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Evidence in the geologic record supports this impact.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62B8823-C641-4F7D-84F6-43211D18BEA1}"/>
              </a:ext>
            </a:extLst>
          </p:cNvPr>
          <p:cNvSpPr txBox="1">
            <a:spLocks/>
          </p:cNvSpPr>
          <p:nvPr/>
        </p:nvSpPr>
        <p:spPr>
          <a:xfrm>
            <a:off x="555477" y="301951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E700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50" dirty="0" smtClean="0"/>
              <a:t>Story of Mass Extinction</a:t>
            </a:r>
            <a:endParaRPr lang="en-US" sz="3050" dirty="0"/>
          </a:p>
        </p:txBody>
      </p:sp>
      <p:sp>
        <p:nvSpPr>
          <p:cNvPr id="8" name="TextBox 7"/>
          <p:cNvSpPr txBox="1"/>
          <p:nvPr/>
        </p:nvSpPr>
        <p:spPr>
          <a:xfrm>
            <a:off x="5448300" y="170842"/>
            <a:ext cx="3206750" cy="3770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Cretaceous/Tertiary Boundary meteorite impact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 Leg 171B, Site 1049, Core 1049A, Section 17X-2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607841" y="783432"/>
            <a:ext cx="1322788" cy="5907881"/>
            <a:chOff x="5607841" y="783432"/>
            <a:chExt cx="1322788" cy="59078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676900" y="785813"/>
              <a:ext cx="0" cy="59055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10225" y="785813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10224" y="2248920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10223" y="3716258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07841" y="5175964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29436" y="785813"/>
              <a:ext cx="0" cy="59055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53238" y="2230097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4427" y="2199140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3238" y="2889703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54427" y="2858746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2049" y="1522866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53238" y="1491909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52049" y="5294763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853238" y="5247139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861973" y="6686551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2049" y="783432"/>
              <a:ext cx="7858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79281" y="2696595"/>
              <a:ext cx="16430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7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B8823-C641-4F7D-84F6-43211D18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77" y="301951"/>
            <a:ext cx="8229599" cy="1143000"/>
          </a:xfrm>
        </p:spPr>
        <p:txBody>
          <a:bodyPr>
            <a:normAutofit/>
          </a:bodyPr>
          <a:lstStyle/>
          <a:p>
            <a:r>
              <a:rPr lang="en-US" dirty="0"/>
              <a:t>What Happened?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7D4E14-E719-4B51-BC1E-4A04A092B78B}"/>
              </a:ext>
            </a:extLst>
          </p:cNvPr>
          <p:cNvSpPr txBox="1">
            <a:spLocks/>
          </p:cNvSpPr>
          <p:nvPr/>
        </p:nvSpPr>
        <p:spPr>
          <a:xfrm>
            <a:off x="555477" y="1444951"/>
            <a:ext cx="4308623" cy="501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Scientists think that darkness from rock debris (from the impact) clouding the Sun led to lower photosynthesis and disruption of the food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Other hypotheses include high volcanic activity increasing carbon dioxide levels and creating a warmer </a:t>
            </a:r>
            <a:r>
              <a:rPr lang="en-US" sz="2200" dirty="0" smtClean="0"/>
              <a:t>planet, </a:t>
            </a:r>
            <a:r>
              <a:rPr lang="en-US" sz="2200" dirty="0"/>
              <a:t>and tectonic plate movements changing the climate and contributing to extinction.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D1E0E1B7-BDC4-4FF2-8266-56A3561B64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117" y="137844"/>
            <a:ext cx="3537959" cy="66631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5375" y="682435"/>
            <a:ext cx="561544" cy="611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6972" y="656975"/>
            <a:ext cx="561544" cy="6118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65375" y="682435"/>
            <a:ext cx="3786713" cy="5736944"/>
            <a:chOff x="5265375" y="682435"/>
            <a:chExt cx="3786713" cy="5736944"/>
          </a:xfrm>
        </p:grpSpPr>
        <p:sp>
          <p:nvSpPr>
            <p:cNvPr id="11" name="TextBox 10"/>
            <p:cNvSpPr txBox="1"/>
            <p:nvPr/>
          </p:nvSpPr>
          <p:spPr>
            <a:xfrm>
              <a:off x="6877213" y="1017900"/>
              <a:ext cx="2174875" cy="5401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TERTIARY MICROORGANISMS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Return to “normal” conditions.</a:t>
              </a:r>
            </a:p>
            <a:p>
              <a:endParaRPr lang="en-US" sz="11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FIRST REPOPULATION OF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“EMPTY SEAS”</a:t>
              </a:r>
              <a:b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life evolves from survivors.</a:t>
              </a: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FALLOUT BED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Devoid of almost all life. Evidence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a few surviving microorganisms. Contains iridium anomaly and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remains of the meteorite.</a:t>
              </a: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IMPACT EJECTA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Debris from the impact consists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a layer of graded, green, glassy globules, called tektites, as well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 mineral grains and rock debris apparently derived from the 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Yucatan impact structure.</a:t>
              </a: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CRETACEOUS MICROORGANISMS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layer contains signs of</a:t>
              </a:r>
            </a:p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lumping perhaps caused by</a:t>
              </a:r>
            </a:p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ntense shock waves from the</a:t>
              </a:r>
            </a:p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Chicxulub meteorite impact.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5375" y="682435"/>
              <a:ext cx="423433" cy="4616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 cm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US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368930" y="1634087"/>
              <a:ext cx="800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spc="100" dirty="0">
                  <a:latin typeface="Arial" panose="020B0604020202020204" pitchFamily="34" charset="0"/>
                  <a:cs typeface="Arial" panose="020B0604020202020204" pitchFamily="34" charset="0"/>
                </a:rPr>
                <a:t>TERTIARY</a:t>
              </a:r>
              <a:endParaRPr lang="en-US" sz="800" spc="1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091875" y="4375823"/>
              <a:ext cx="13694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spc="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CRETACEOUS</a:t>
              </a:r>
              <a:endParaRPr lang="en-US" sz="900" spc="1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48300" y="170842"/>
            <a:ext cx="3206750" cy="3770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Cretaceous/Tertiary Boundary meteorite impact</a:t>
            </a:r>
          </a:p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 Leg 171B, Site 1049, Core 1049A, Section 17X-2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07841" y="783432"/>
            <a:ext cx="1322788" cy="5907881"/>
            <a:chOff x="5607841" y="783432"/>
            <a:chExt cx="1322788" cy="590788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76900" y="785813"/>
              <a:ext cx="0" cy="59055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10225" y="785813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10224" y="2248920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10223" y="3716258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07841" y="5175964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29436" y="785813"/>
              <a:ext cx="0" cy="590550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53238" y="2230097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54427" y="2199140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53238" y="2889703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54427" y="2858746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52049" y="1522866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3238" y="1491909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2049" y="5294763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3238" y="5247139"/>
              <a:ext cx="7381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61973" y="6686551"/>
              <a:ext cx="666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2049" y="783432"/>
              <a:ext cx="7858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79281" y="2696595"/>
              <a:ext cx="164307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0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999" y="1207927"/>
            <a:ext cx="3200400" cy="5473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4331" y="2219325"/>
            <a:ext cx="424506" cy="4462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862B8823-C641-4F7D-84F6-43211D18BEA1}"/>
              </a:ext>
            </a:extLst>
          </p:cNvPr>
          <p:cNvSpPr txBox="1">
            <a:spLocks/>
          </p:cNvSpPr>
          <p:nvPr/>
        </p:nvSpPr>
        <p:spPr>
          <a:xfrm>
            <a:off x="565002" y="178126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E700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Evidence of Changing Life</a:t>
            </a:r>
            <a:endParaRPr lang="en-US" dirty="0"/>
          </a:p>
        </p:txBody>
      </p:sp>
      <p:pic>
        <p:nvPicPr>
          <p:cNvPr id="59" name="Picture 3" descr="C:\Users\Aribar\Desktop\Worksheet formatting\Final Check\ppts\G8\cr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648" y="1217452"/>
            <a:ext cx="2987436" cy="54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V="1">
            <a:off x="4194410" y="2419350"/>
            <a:ext cx="358304" cy="127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207818" y="5834380"/>
            <a:ext cx="358304" cy="127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7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Core Sample?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74BB1BE-6DA5-3B4F-A496-16986560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325"/>
            <a:ext cx="3298846" cy="5238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core sample is a cylindrical section of (usually) a naturally-occurring substance.</a:t>
            </a:r>
          </a:p>
          <a:p>
            <a:pPr>
              <a:lnSpc>
                <a:spcPct val="120000"/>
              </a:lnSpc>
            </a:pPr>
            <a:endParaRPr lang="en-US" sz="2100" dirty="0"/>
          </a:p>
          <a:p>
            <a:pPr>
              <a:lnSpc>
                <a:spcPct val="120000"/>
              </a:lnSpc>
            </a:pPr>
            <a:r>
              <a:rPr lang="en-US" dirty="0"/>
              <a:t>Most core samples are obtained by drilling with special drills into the substance. For example, sediment or rock is obtained with a hollow steel tube called a core drill.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20" y="1755748"/>
            <a:ext cx="2450110" cy="367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182" y="1490133"/>
            <a:ext cx="1967701" cy="393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85226" y="5528737"/>
            <a:ext cx="261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Sediment core with gravel and sand layers from the Antarctic continental slope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1113" y="5678163"/>
            <a:ext cx="181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From the Columbia River in Oregon</a:t>
            </a:r>
          </a:p>
        </p:txBody>
      </p:sp>
    </p:spTree>
    <p:extLst>
      <p:ext uri="{BB962C8B-B14F-4D97-AF65-F5344CB8AC3E}">
        <p14:creationId xmlns:p14="http://schemas.microsoft.com/office/powerpoint/2010/main" val="21691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448D0-01EF-47F7-9086-0B50D965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781"/>
            <a:ext cx="8229600" cy="1041368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layers of sediments and fossils tell different stories.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AB51E8E-2A75-4727-95C6-8E09C8DD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0134"/>
            <a:ext cx="8229600" cy="1772320"/>
          </a:xfrm>
        </p:spPr>
        <p:txBody>
          <a:bodyPr>
            <a:normAutofit/>
          </a:bodyPr>
          <a:lstStyle/>
          <a:p>
            <a:r>
              <a:rPr lang="en-US" sz="2000" dirty="0"/>
              <a:t>Why the different colors?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They represent changing conditions and Quaternary climate cycles.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Lighter colors indicate a higher number of microfossils and are related to warmer periods that, in this record, span the last 800,000 years.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BA4C49-7230-4CAD-8A72-519AF1E41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066" y="3018433"/>
            <a:ext cx="4706109" cy="292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38CAEACF-000E-480D-997C-B51616B698EE}"/>
              </a:ext>
            </a:extLst>
          </p:cNvPr>
          <p:cNvSpPr txBox="1">
            <a:spLocks/>
          </p:cNvSpPr>
          <p:nvPr/>
        </p:nvSpPr>
        <p:spPr>
          <a:xfrm>
            <a:off x="2167066" y="6157957"/>
            <a:ext cx="4830623" cy="700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South Atlantic Sediment Core </a:t>
            </a:r>
            <a:br>
              <a:rPr lang="en-US" sz="1600" dirty="0"/>
            </a:br>
            <a:r>
              <a:rPr lang="en-US" sz="1600" dirty="0"/>
              <a:t>(taken in 4,207-meter-deep water) </a:t>
            </a:r>
          </a:p>
        </p:txBody>
      </p:sp>
    </p:spTree>
    <p:extLst>
      <p:ext uri="{BB962C8B-B14F-4D97-AF65-F5344CB8AC3E}">
        <p14:creationId xmlns:p14="http://schemas.microsoft.com/office/powerpoint/2010/main" val="67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8U1_PPT_sbs_v01_claw_0012_Layer Comp 13_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512" y="1323976"/>
            <a:ext cx="3937403" cy="197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8U1_PPT_sbs_v01_claw_0012_Layer Comp 13_0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625" y="4033838"/>
            <a:ext cx="3209925" cy="18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50" y="143105"/>
            <a:ext cx="8229599" cy="1143000"/>
          </a:xfrm>
        </p:spPr>
        <p:txBody>
          <a:bodyPr>
            <a:normAutofit/>
          </a:bodyPr>
          <a:lstStyle/>
          <a:p>
            <a:r>
              <a:rPr lang="en-US" dirty="0"/>
              <a:t>Who Takes Core Samples?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E35A36-CD08-4073-AE17-0E4206934890}"/>
              </a:ext>
            </a:extLst>
          </p:cNvPr>
          <p:cNvSpPr txBox="1"/>
          <p:nvPr/>
        </p:nvSpPr>
        <p:spPr>
          <a:xfrm>
            <a:off x="633652" y="5136575"/>
            <a:ext cx="358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JOIDES Resolution’s mission is to sample sediments from the bottom of the world’s oceans.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42AF1D-E97F-4A8D-A0D9-C53B2AE27E41}"/>
              </a:ext>
            </a:extLst>
          </p:cNvPr>
          <p:cNvSpPr txBox="1"/>
          <p:nvPr/>
        </p:nvSpPr>
        <p:spPr>
          <a:xfrm>
            <a:off x="5238131" y="5946464"/>
            <a:ext cx="339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Divers also take core samples.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259435-4A38-4769-8061-2B493E496D51}"/>
              </a:ext>
            </a:extLst>
          </p:cNvPr>
          <p:cNvSpPr txBox="1"/>
          <p:nvPr/>
        </p:nvSpPr>
        <p:spPr>
          <a:xfrm>
            <a:off x="4990037" y="3358006"/>
            <a:ext cx="390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Students </a:t>
            </a:r>
            <a:r>
              <a:rPr lang="en-US" dirty="0" smtClean="0">
                <a:latin typeface="Arial"/>
                <a:cs typeface="Arial"/>
              </a:rPr>
              <a:t>take core samples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G8U1_PPT_sbs_v01_claw_0012_Layer Comp 13_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89" y="1377863"/>
            <a:ext cx="3582444" cy="357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6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8U1_PPT_sbs_v01_claw_0012_Layer Comp 14_v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159" y="185738"/>
            <a:ext cx="1834751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1b41a197f0be9782879baf3d1c235eb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60" y="3164286"/>
            <a:ext cx="1814354" cy="319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Deep is a Sample?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0D7CB0-F4F8-47B6-A96B-07D200B2D887}"/>
              </a:ext>
            </a:extLst>
          </p:cNvPr>
          <p:cNvSpPr txBox="1"/>
          <p:nvPr/>
        </p:nvSpPr>
        <p:spPr>
          <a:xfrm>
            <a:off x="6564160" y="2643188"/>
            <a:ext cx="18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Drilling Derrick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0DD4E6-AF71-423C-9970-0D169CC246B3}"/>
              </a:ext>
            </a:extLst>
          </p:cNvPr>
          <p:cNvSpPr txBox="1"/>
          <p:nvPr/>
        </p:nvSpPr>
        <p:spPr>
          <a:xfrm>
            <a:off x="457201" y="1498070"/>
            <a:ext cx="2822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JOIDES Resolution is capable of drilling holes over </a:t>
            </a:r>
            <a:r>
              <a:rPr lang="en-US" sz="3200" b="1" dirty="0">
                <a:latin typeface="Arial"/>
                <a:cs typeface="Arial"/>
              </a:rPr>
              <a:t>2,100 meters (</a:t>
            </a:r>
            <a:r>
              <a:rPr lang="en-US" sz="3200" b="1" dirty="0" smtClean="0">
                <a:latin typeface="Arial"/>
                <a:cs typeface="Arial"/>
              </a:rPr>
              <a:t>6,890 </a:t>
            </a:r>
            <a:r>
              <a:rPr lang="en-US" sz="3200" b="1" dirty="0">
                <a:latin typeface="Arial"/>
                <a:cs typeface="Arial"/>
              </a:rPr>
              <a:t>feet) </a:t>
            </a:r>
            <a:r>
              <a:rPr lang="en-US" sz="2400" dirty="0">
                <a:latin typeface="Arial"/>
                <a:cs typeface="Arial"/>
              </a:rPr>
              <a:t>below the sea floor in water up to </a:t>
            </a:r>
            <a:r>
              <a:rPr lang="en-US" sz="3200" b="1" dirty="0">
                <a:latin typeface="Arial"/>
                <a:cs typeface="Arial"/>
              </a:rPr>
              <a:t>8,000 meters (26,000 feet) deep.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A606B-ED1C-4232-833F-A83B10B805C4}"/>
              </a:ext>
            </a:extLst>
          </p:cNvPr>
          <p:cNvSpPr txBox="1"/>
          <p:nvPr/>
        </p:nvSpPr>
        <p:spPr>
          <a:xfrm>
            <a:off x="3961629" y="5144790"/>
            <a:ext cx="196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Retrieved Core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15DA55-549B-4362-9348-860E03BEE986}"/>
              </a:ext>
            </a:extLst>
          </p:cNvPr>
          <p:cNvSpPr txBox="1"/>
          <p:nvPr/>
        </p:nvSpPr>
        <p:spPr>
          <a:xfrm>
            <a:off x="6986184" y="6412838"/>
            <a:ext cx="9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Drill Bit</a:t>
            </a:r>
          </a:p>
        </p:txBody>
      </p:sp>
      <p:pic>
        <p:nvPicPr>
          <p:cNvPr id="6" name="Picture 5" descr="G8U1_PPT_sbs_v01_claw_0012_Layer Comp 14_v0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1" y="1835150"/>
            <a:ext cx="2343149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1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69D4E-C1AE-4F7E-B62E-08F98D63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Core Samples Used?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8320404-DB9E-4430-BD5D-CC23CD09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447800"/>
            <a:ext cx="4125685" cy="922764"/>
          </a:xfrm>
        </p:spPr>
        <p:txBody>
          <a:bodyPr>
            <a:normAutofit fontScale="92500"/>
          </a:bodyPr>
          <a:lstStyle/>
          <a:p>
            <a:r>
              <a:rPr lang="en-US" dirty="0"/>
              <a:t>To recreate past ecosystems and </a:t>
            </a:r>
            <a:r>
              <a:rPr lang="en-US" dirty="0" smtClean="0"/>
              <a:t>climates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DB00A5-E47D-47B1-BD25-2FD25329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18" y="1341400"/>
            <a:ext cx="4257971" cy="1582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66FA83-CBEC-4658-B703-26D35C7F6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871902"/>
            <a:ext cx="4260272" cy="353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EB33CC-0F98-4CA5-AF93-231BC7597401}"/>
              </a:ext>
            </a:extLst>
          </p:cNvPr>
          <p:cNvSpPr txBox="1"/>
          <p:nvPr/>
        </p:nvSpPr>
        <p:spPr>
          <a:xfrm>
            <a:off x="5115458" y="3792739"/>
            <a:ext cx="3619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/>
                <a:cs typeface="Arial"/>
              </a:rPr>
              <a:t>NASA uses sediment </a:t>
            </a:r>
            <a:r>
              <a:rPr lang="en-US" sz="2600" dirty="0" smtClean="0">
                <a:latin typeface="Arial"/>
                <a:cs typeface="Arial"/>
              </a:rPr>
              <a:t>and </a:t>
            </a:r>
            <a:r>
              <a:rPr lang="en-US" sz="2600" dirty="0">
                <a:latin typeface="Arial"/>
                <a:cs typeface="Arial"/>
              </a:rPr>
              <a:t>ice cores like these to recreate past climates.</a:t>
            </a:r>
          </a:p>
        </p:txBody>
      </p:sp>
    </p:spTree>
    <p:extLst>
      <p:ext uri="{BB962C8B-B14F-4D97-AF65-F5344CB8AC3E}">
        <p14:creationId xmlns:p14="http://schemas.microsoft.com/office/powerpoint/2010/main" val="4766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4C106-7EA0-48E1-9CAE-A5B4CEE7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Core Samples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F94EC-2A52-4B29-AFFE-DE7787940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51" y="1425623"/>
            <a:ext cx="5256747" cy="922764"/>
          </a:xfrm>
        </p:spPr>
        <p:txBody>
          <a:bodyPr>
            <a:normAutofit/>
          </a:bodyPr>
          <a:lstStyle/>
          <a:p>
            <a:r>
              <a:rPr lang="en-US" dirty="0"/>
              <a:t>To detect evidence of past </a:t>
            </a:r>
            <a:r>
              <a:rPr lang="en-US" dirty="0" smtClean="0"/>
              <a:t>life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644D18-428B-4D20-B00E-BFD229A3A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87" y="2469315"/>
            <a:ext cx="4946073" cy="329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1677ED4-2E40-4F47-8CAC-97D2FCFCF478}"/>
              </a:ext>
            </a:extLst>
          </p:cNvPr>
          <p:cNvSpPr txBox="1">
            <a:spLocks/>
          </p:cNvSpPr>
          <p:nvPr/>
        </p:nvSpPr>
        <p:spPr>
          <a:xfrm>
            <a:off x="5997296" y="2061272"/>
            <a:ext cx="2613304" cy="449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These NASA scientists are practicing drilling in Argentina’s Atacama Desert. </a:t>
            </a:r>
          </a:p>
          <a:p>
            <a:endParaRPr lang="en-US" sz="1200" dirty="0"/>
          </a:p>
          <a:p>
            <a:r>
              <a:rPr lang="en-US" sz="2400" dirty="0"/>
              <a:t>This terrain is much like the terrain of Mars, where scientists will eventually drill.</a:t>
            </a:r>
          </a:p>
        </p:txBody>
      </p:sp>
    </p:spTree>
    <p:extLst>
      <p:ext uri="{BB962C8B-B14F-4D97-AF65-F5344CB8AC3E}">
        <p14:creationId xmlns:p14="http://schemas.microsoft.com/office/powerpoint/2010/main" val="40774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4C106-7EA0-48E1-9CAE-A5B4CEE7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Core Samples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F94EC-2A52-4B29-AFFE-DE7787940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373" y="1435348"/>
            <a:ext cx="4260635" cy="922764"/>
          </a:xfrm>
        </p:spPr>
        <p:txBody>
          <a:bodyPr>
            <a:normAutofit/>
          </a:bodyPr>
          <a:lstStyle/>
          <a:p>
            <a:r>
              <a:rPr lang="en-US" dirty="0"/>
              <a:t>To discover fossil </a:t>
            </a:r>
            <a:r>
              <a:rPr lang="en-US" dirty="0" smtClean="0"/>
              <a:t>fuels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1677ED4-2E40-4F47-8CAC-97D2FCFCF478}"/>
              </a:ext>
            </a:extLst>
          </p:cNvPr>
          <p:cNvSpPr txBox="1">
            <a:spLocks/>
          </p:cNvSpPr>
          <p:nvPr/>
        </p:nvSpPr>
        <p:spPr>
          <a:xfrm>
            <a:off x="5740097" y="3152769"/>
            <a:ext cx="2946703" cy="199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Core samples are often used by the gas and oil industry to find and evaluate fuel reserves.</a:t>
            </a:r>
          </a:p>
        </p:txBody>
      </p:sp>
      <p:pic>
        <p:nvPicPr>
          <p:cNvPr id="7" name="Picture 6" descr="G8U1_PPT_sbs_v01_claw_0013_Layer Comp 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152650"/>
            <a:ext cx="4983480" cy="3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B8823-C641-4F7D-84F6-43211D18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Core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A25C2AA-7347-4595-BC72-9B04CC1D64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"/>
          <a:stretch/>
        </p:blipFill>
        <p:spPr>
          <a:xfrm>
            <a:off x="457201" y="1577340"/>
            <a:ext cx="5879420" cy="445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332B74D-CF3E-4E53-B442-5EE371518B35}"/>
              </a:ext>
            </a:extLst>
          </p:cNvPr>
          <p:cNvSpPr txBox="1">
            <a:spLocks/>
          </p:cNvSpPr>
          <p:nvPr/>
        </p:nvSpPr>
        <p:spPr>
          <a:xfrm>
            <a:off x="6574342" y="1707310"/>
            <a:ext cx="2432693" cy="425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Obtained by JOIDES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350 miles east of Florida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128 meters (427 feet) below the ocean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sediment from over 65 million years ago!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4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5807</TotalTime>
  <Words>745</Words>
  <Application>Microsoft Office PowerPoint</Application>
  <PresentationFormat>On-screen Show (4:3)</PresentationFormat>
  <Paragraphs>254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4_Office Theme</vt:lpstr>
      <vt:lpstr> Sediment Core Story</vt:lpstr>
      <vt:lpstr>What is a Core Sample?</vt:lpstr>
      <vt:lpstr>Different layers of sediments and fossils tell different stories.</vt:lpstr>
      <vt:lpstr>Who Takes Core Samples?</vt:lpstr>
      <vt:lpstr>How Deep is a Sample?</vt:lpstr>
      <vt:lpstr>How Are Core Samples Used?</vt:lpstr>
      <vt:lpstr>How Are Core Samples Used?</vt:lpstr>
      <vt:lpstr>How Are Core Samples Used?</vt:lpstr>
      <vt:lpstr>Mystery Core</vt:lpstr>
      <vt:lpstr>PowerPoint Presentation</vt:lpstr>
      <vt:lpstr>What Happened?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Aribar</cp:lastModifiedBy>
  <cp:revision>97</cp:revision>
  <dcterms:created xsi:type="dcterms:W3CDTF">2017-06-05T23:28:58Z</dcterms:created>
  <dcterms:modified xsi:type="dcterms:W3CDTF">2018-05-04T07:07:14Z</dcterms:modified>
</cp:coreProperties>
</file>