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1"/>
  </p:notesMasterIdLst>
  <p:sldIdLst>
    <p:sldId id="329" r:id="rId2"/>
    <p:sldId id="374" r:id="rId3"/>
    <p:sldId id="331" r:id="rId4"/>
    <p:sldId id="332" r:id="rId5"/>
    <p:sldId id="333" r:id="rId6"/>
    <p:sldId id="334" r:id="rId7"/>
    <p:sldId id="335" r:id="rId8"/>
    <p:sldId id="336" r:id="rId9"/>
    <p:sldId id="33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5" autoAdjust="0"/>
    <p:restoredTop sz="86180" autoAdjust="0"/>
  </p:normalViewPr>
  <p:slideViewPr>
    <p:cSldViewPr snapToGrid="0" snapToObjects="1">
      <p:cViewPr varScale="1">
        <p:scale>
          <a:sx n="127" d="100"/>
          <a:sy n="127" d="100"/>
        </p:scale>
        <p:origin x="192"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sequence</a:t>
            </a:r>
            <a:r>
              <a:rPr lang="en-US" baseline="0" dirty="0" smtClean="0"/>
              <a:t> of lessons ties the craters and formations found on the surface of the Earth with the phenomenon of how can we prevent an asteroid collision with Earth.</a:t>
            </a:r>
            <a:endParaRPr lang="en-US" dirty="0"/>
          </a:p>
        </p:txBody>
      </p:sp>
      <p:sp>
        <p:nvSpPr>
          <p:cNvPr id="4" name="Slide Number Placeholder 3"/>
          <p:cNvSpPr>
            <a:spLocks noGrp="1"/>
          </p:cNvSpPr>
          <p:nvPr>
            <p:ph type="sldNum" sz="quarter" idx="10"/>
          </p:nvPr>
        </p:nvSpPr>
        <p:spPr/>
        <p:txBody>
          <a:bodyPr/>
          <a:lstStyle/>
          <a:p>
            <a:fld id="{1A7DA5EA-3C89-A448-A5AB-54C2FA15E40F}" type="slidenum">
              <a:rPr lang="en-US" smtClean="0"/>
              <a:t>2</a:t>
            </a:fld>
            <a:endParaRPr lang="en-US"/>
          </a:p>
        </p:txBody>
      </p:sp>
    </p:spTree>
    <p:extLst>
      <p:ext uri="{BB962C8B-B14F-4D97-AF65-F5344CB8AC3E}">
        <p14:creationId xmlns:p14="http://schemas.microsoft.com/office/powerpoint/2010/main" val="341220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Earth’s atmosphere helps it support life in more than one way. It not only maintains a comfortable temperature for life to exist, but also provides physical protection to the planet. The solar system is full of debris and small particles from the creation of planets or collisions in the asteroid belt. Space debris (dust and tiny particles) strikes Earth every single day, but when it encounters the molecules that make up Earth’s atmosphere, the resulting friction destroys it (or breaks it up, in the case of larger meteors) long before it can hit the ground.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they will be applying Newton’s Laws of Motion and Gravity to explore of meteors/meteorites.</a:t>
            </a:r>
          </a:p>
          <a:p>
            <a:endParaRPr lang="en-US" dirty="0"/>
          </a:p>
          <a:p>
            <a:r>
              <a:rPr lang="en-US" dirty="0"/>
              <a:t>The numbers</a:t>
            </a:r>
            <a:r>
              <a:rPr lang="en-US" baseline="0" dirty="0"/>
              <a:t> in the image indicate the objects’ catalog numbers, assigned approximately in the order in which they were discovered. For example, Vesta was the fourth asteroid to be discovered, which is why it has a 4 in its name.</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13061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equation</a:t>
            </a:r>
            <a:r>
              <a:rPr lang="en-US" baseline="0" dirty="0" smtClean="0"/>
              <a:t> describes the gravitational attraction between two masses.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139365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29485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076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54451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173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01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260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37636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35086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7524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3361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ext uri="{BB962C8B-B14F-4D97-AF65-F5344CB8AC3E}">
        <p14:creationId xmlns:p14="http://schemas.microsoft.com/office/powerpoint/2010/main" val="32109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1670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ext uri="{BB962C8B-B14F-4D97-AF65-F5344CB8AC3E}">
        <p14:creationId xmlns:p14="http://schemas.microsoft.com/office/powerpoint/2010/main" val="38445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034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a:t>Drag picture to placeholder or click icon to add</a:t>
            </a:r>
          </a:p>
        </p:txBody>
      </p:sp>
    </p:spTree>
    <p:extLst>
      <p:ext uri="{BB962C8B-B14F-4D97-AF65-F5344CB8AC3E}">
        <p14:creationId xmlns:p14="http://schemas.microsoft.com/office/powerpoint/2010/main" val="18172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ext uri="{BB962C8B-B14F-4D97-AF65-F5344CB8AC3E}">
        <p14:creationId xmlns:p14="http://schemas.microsoft.com/office/powerpoint/2010/main" val="147628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334258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58507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a:t>Drag picture to placeholder or click icon to add</a:t>
            </a:r>
          </a:p>
        </p:txBody>
      </p:sp>
    </p:spTree>
    <p:extLst>
      <p:ext uri="{BB962C8B-B14F-4D97-AF65-F5344CB8AC3E}">
        <p14:creationId xmlns:p14="http://schemas.microsoft.com/office/powerpoint/2010/main" val="326079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6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AA542A-E086-5A4E-AA0E-6936AE60B8B0}" type="datetimeFigureOut">
              <a:rPr lang="en-US" smtClean="0"/>
              <a:t>5/3/18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288E53C-BA43-364C-A9BE-6A041E070E69}" type="slidenum">
              <a:rPr lang="en-US" smtClean="0"/>
              <a:t>‹#›</a:t>
            </a:fld>
            <a:endParaRPr lang="en-US"/>
          </a:p>
        </p:txBody>
      </p:sp>
    </p:spTree>
    <p:extLst>
      <p:ext uri="{BB962C8B-B14F-4D97-AF65-F5344CB8AC3E}">
        <p14:creationId xmlns:p14="http://schemas.microsoft.com/office/powerpoint/2010/main" val="387379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8575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5402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9432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7765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5813896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745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oleObject" Target="../embeddings/oleObject1.bin"/><Relationship Id="rId7"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16130064512_d580e29bc6_o.jpg"/>
          <p:cNvPicPr>
            <a:picLocks noGrp="1" noChangeAspect="1"/>
          </p:cNvPicPr>
          <p:nvPr>
            <p:ph type="pic" idx="1"/>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p:spPr>
      </p:pic>
      <p:sp>
        <p:nvSpPr>
          <p:cNvPr id="5" name="Title 4"/>
          <p:cNvSpPr>
            <a:spLocks noGrp="1"/>
          </p:cNvSpPr>
          <p:nvPr>
            <p:ph type="title"/>
          </p:nvPr>
        </p:nvSpPr>
        <p:spPr>
          <a:xfrm>
            <a:off x="727552" y="3049497"/>
            <a:ext cx="8416448" cy="2028127"/>
          </a:xfrm>
        </p:spPr>
        <p:txBody>
          <a:bodyPr/>
          <a:lstStyle/>
          <a:p>
            <a:r>
              <a:rPr lang="en-US" dirty="0"/>
              <a:t> Collisions and Newton’s Laws of   </a:t>
            </a:r>
            <a:br>
              <a:rPr lang="en-US" dirty="0"/>
            </a:br>
            <a:r>
              <a:rPr lang="en-US" dirty="0"/>
              <a:t> Motion</a:t>
            </a:r>
          </a:p>
        </p:txBody>
      </p:sp>
      <p:sp>
        <p:nvSpPr>
          <p:cNvPr id="7" name="Text Placeholder 6"/>
          <p:cNvSpPr>
            <a:spLocks noGrp="1"/>
          </p:cNvSpPr>
          <p:nvPr>
            <p:ph type="body" sz="quarter" idx="13"/>
          </p:nvPr>
        </p:nvSpPr>
        <p:spPr>
          <a:xfrm>
            <a:off x="727552" y="4612748"/>
            <a:ext cx="4363562" cy="929752"/>
          </a:xfrm>
        </p:spPr>
        <p:txBody>
          <a:bodyPr/>
          <a:lstStyle/>
          <a:p>
            <a:r>
              <a:rPr lang="en-US" dirty="0"/>
              <a:t>  Introduction</a:t>
            </a:r>
          </a:p>
        </p:txBody>
      </p:sp>
    </p:spTree>
    <p:extLst>
      <p:ext uri="{BB962C8B-B14F-4D97-AF65-F5344CB8AC3E}">
        <p14:creationId xmlns:p14="http://schemas.microsoft.com/office/powerpoint/2010/main" val="1462724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8U1_PPT_sbs_v03_claw_0000_Layer Comp 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4308" y="17304"/>
            <a:ext cx="7044497" cy="6840696"/>
          </a:xfrm>
          <a:prstGeom prst="rect">
            <a:avLst/>
          </a:prstGeom>
        </p:spPr>
      </p:pic>
      <p:sp>
        <p:nvSpPr>
          <p:cNvPr id="7" name="TextBox 6"/>
          <p:cNvSpPr txBox="1"/>
          <p:nvPr/>
        </p:nvSpPr>
        <p:spPr>
          <a:xfrm>
            <a:off x="3894667" y="495684"/>
            <a:ext cx="159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Unit Core Sample</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1991419" y="1460884"/>
            <a:ext cx="1957587"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(e.g., smartphones, </a:t>
            </a:r>
            <a:r>
              <a:rPr lang="en-US" sz="1000" dirty="0">
                <a:latin typeface="Arial" panose="020B0604020202020204" pitchFamily="34" charset="0"/>
                <a:cs typeface="Arial" panose="020B0604020202020204" pitchFamily="34" charset="0"/>
              </a:rPr>
              <a:t>c</a:t>
            </a:r>
            <a:r>
              <a:rPr lang="en-US" sz="1000" dirty="0" smtClean="0">
                <a:latin typeface="Arial" panose="020B0604020202020204" pitchFamily="34" charset="0"/>
                <a:cs typeface="Arial" panose="020B0604020202020204" pitchFamily="34" charset="0"/>
              </a:rPr>
              <a:t>omputers)</a:t>
            </a:r>
          </a:p>
          <a:p>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3917760" y="974435"/>
            <a:ext cx="788999"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(Buildings)</a:t>
            </a:r>
          </a:p>
          <a:p>
            <a:endParaRPr lang="en-US" sz="1000" dirty="0">
              <a:latin typeface="Arial" panose="020B0604020202020204" pitchFamily="34" charset="0"/>
              <a:cs typeface="Arial" panose="020B0604020202020204" pitchFamily="34" charset="0"/>
            </a:endParaRPr>
          </a:p>
        </p:txBody>
      </p:sp>
      <p:sp>
        <p:nvSpPr>
          <p:cNvPr id="12" name="TextBox 11"/>
          <p:cNvSpPr txBox="1"/>
          <p:nvPr/>
        </p:nvSpPr>
        <p:spPr>
          <a:xfrm>
            <a:off x="5053031" y="1372603"/>
            <a:ext cx="542136"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(Cars)</a:t>
            </a:r>
          </a:p>
          <a:p>
            <a:endParaRPr lang="en-US" sz="1000" dirty="0">
              <a:latin typeface="Arial" panose="020B0604020202020204" pitchFamily="34" charset="0"/>
              <a:cs typeface="Arial" panose="020B0604020202020204" pitchFamily="34" charset="0"/>
            </a:endParaRPr>
          </a:p>
        </p:txBody>
      </p:sp>
      <p:sp>
        <p:nvSpPr>
          <p:cNvPr id="13" name="TextBox 12"/>
          <p:cNvSpPr txBox="1"/>
          <p:nvPr/>
        </p:nvSpPr>
        <p:spPr>
          <a:xfrm>
            <a:off x="6626287" y="1057694"/>
            <a:ext cx="824265" cy="400110"/>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(Industries)</a:t>
            </a:r>
          </a:p>
          <a:p>
            <a:endParaRPr lang="en-US" sz="1000" dirty="0">
              <a:latin typeface="Arial" panose="020B0604020202020204" pitchFamily="34" charset="0"/>
              <a:cs typeface="Arial" panose="020B0604020202020204" pitchFamily="34" charset="0"/>
            </a:endParaRPr>
          </a:p>
        </p:txBody>
      </p:sp>
      <p:sp>
        <p:nvSpPr>
          <p:cNvPr id="14" name="TextBox 13"/>
          <p:cNvSpPr txBox="1"/>
          <p:nvPr/>
        </p:nvSpPr>
        <p:spPr>
          <a:xfrm>
            <a:off x="2643877" y="2826458"/>
            <a:ext cx="57579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a:t>
            </a:r>
          </a:p>
        </p:txBody>
      </p:sp>
      <p:sp>
        <p:nvSpPr>
          <p:cNvPr id="16" name="TextBox 15"/>
          <p:cNvSpPr txBox="1"/>
          <p:nvPr/>
        </p:nvSpPr>
        <p:spPr>
          <a:xfrm>
            <a:off x="5350464" y="2278434"/>
            <a:ext cx="611065"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a:t>
            </a:r>
          </a:p>
        </p:txBody>
      </p:sp>
      <p:sp>
        <p:nvSpPr>
          <p:cNvPr id="17" name="TextBox 16"/>
          <p:cNvSpPr txBox="1"/>
          <p:nvPr/>
        </p:nvSpPr>
        <p:spPr>
          <a:xfrm>
            <a:off x="2244649" y="4049032"/>
            <a:ext cx="1705916"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Past      Present       Future</a:t>
            </a:r>
          </a:p>
        </p:txBody>
      </p:sp>
      <p:sp>
        <p:nvSpPr>
          <p:cNvPr id="18" name="TextBox 17"/>
          <p:cNvSpPr txBox="1"/>
          <p:nvPr/>
        </p:nvSpPr>
        <p:spPr>
          <a:xfrm>
            <a:off x="6073378" y="2826458"/>
            <a:ext cx="663964"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(Missile)</a:t>
            </a:r>
          </a:p>
        </p:txBody>
      </p:sp>
      <p:sp>
        <p:nvSpPr>
          <p:cNvPr id="20" name="TextBox 19"/>
          <p:cNvSpPr txBox="1"/>
          <p:nvPr/>
        </p:nvSpPr>
        <p:spPr>
          <a:xfrm>
            <a:off x="2614627" y="3649216"/>
            <a:ext cx="755335"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(Timeline)</a:t>
            </a:r>
          </a:p>
        </p:txBody>
      </p:sp>
      <p:sp>
        <p:nvSpPr>
          <p:cNvPr id="21" name="TextBox 20"/>
          <p:cNvSpPr txBox="1"/>
          <p:nvPr/>
        </p:nvSpPr>
        <p:spPr>
          <a:xfrm>
            <a:off x="4384929" y="3925921"/>
            <a:ext cx="846707"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(Dinosaurs)</a:t>
            </a:r>
          </a:p>
        </p:txBody>
      </p:sp>
      <p:sp>
        <p:nvSpPr>
          <p:cNvPr id="22" name="TextBox 21"/>
          <p:cNvSpPr txBox="1"/>
          <p:nvPr/>
        </p:nvSpPr>
        <p:spPr>
          <a:xfrm>
            <a:off x="2224830" y="5417594"/>
            <a:ext cx="768159"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(Galaxies)</a:t>
            </a:r>
          </a:p>
        </p:txBody>
      </p:sp>
      <p:sp>
        <p:nvSpPr>
          <p:cNvPr id="23" name="TextBox 22"/>
          <p:cNvSpPr txBox="1"/>
          <p:nvPr/>
        </p:nvSpPr>
        <p:spPr>
          <a:xfrm>
            <a:off x="2699293" y="6092576"/>
            <a:ext cx="109517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(Solar Systems)</a:t>
            </a:r>
          </a:p>
        </p:txBody>
      </p:sp>
      <p:sp>
        <p:nvSpPr>
          <p:cNvPr id="24" name="TextBox 23"/>
          <p:cNvSpPr txBox="1"/>
          <p:nvPr/>
        </p:nvSpPr>
        <p:spPr>
          <a:xfrm>
            <a:off x="4688320" y="5301148"/>
            <a:ext cx="1709122"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Before Atmosphere)</a:t>
            </a:r>
          </a:p>
        </p:txBody>
      </p:sp>
      <p:sp>
        <p:nvSpPr>
          <p:cNvPr id="25" name="TextBox 24"/>
          <p:cNvSpPr txBox="1"/>
          <p:nvPr/>
        </p:nvSpPr>
        <p:spPr>
          <a:xfrm>
            <a:off x="5912017" y="4863330"/>
            <a:ext cx="1590500"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(Earth With Atmosphere)</a:t>
            </a:r>
          </a:p>
        </p:txBody>
      </p:sp>
      <p:sp>
        <p:nvSpPr>
          <p:cNvPr id="26" name="Rectangle 25"/>
          <p:cNvSpPr/>
          <p:nvPr/>
        </p:nvSpPr>
        <p:spPr>
          <a:xfrm>
            <a:off x="1874112" y="1860994"/>
            <a:ext cx="5682665" cy="1566465"/>
          </a:xfrm>
          <a:prstGeom prst="rect">
            <a:avLst/>
          </a:prstGeom>
          <a:noFill/>
          <a:ln w="57150" cmpd="sng">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0243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24px-Vredefort_Dome_STS51I-33-56AA.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1925" r="-1523"/>
          <a:stretch/>
        </p:blipFill>
        <p:spPr>
          <a:xfrm>
            <a:off x="292059" y="2540694"/>
            <a:ext cx="2451158" cy="238334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92059" y="5042658"/>
            <a:ext cx="2103573" cy="954107"/>
          </a:xfrm>
          <a:prstGeom prst="rect">
            <a:avLst/>
          </a:prstGeom>
          <a:noFill/>
        </p:spPr>
        <p:txBody>
          <a:bodyPr wrap="none" rtlCol="0">
            <a:spAutoFit/>
          </a:bodyPr>
          <a:lstStyle/>
          <a:p>
            <a:r>
              <a:rPr lang="en-US" sz="1400" dirty="0" err="1">
                <a:latin typeface="Arial"/>
                <a:cs typeface="Arial"/>
              </a:rPr>
              <a:t>Vredefort</a:t>
            </a:r>
            <a:r>
              <a:rPr lang="en-US" sz="1400" dirty="0">
                <a:latin typeface="Arial"/>
                <a:cs typeface="Arial"/>
              </a:rPr>
              <a:t> Crater</a:t>
            </a:r>
          </a:p>
          <a:p>
            <a:r>
              <a:rPr lang="en-US" sz="1400" dirty="0">
                <a:latin typeface="Arial"/>
                <a:cs typeface="Arial"/>
              </a:rPr>
              <a:t>Largest impact crater </a:t>
            </a:r>
          </a:p>
          <a:p>
            <a:r>
              <a:rPr lang="en-US" sz="1400" dirty="0">
                <a:latin typeface="Arial"/>
                <a:cs typeface="Arial"/>
              </a:rPr>
              <a:t>Diameter: 300 km</a:t>
            </a:r>
          </a:p>
          <a:p>
            <a:r>
              <a:rPr lang="en-US" sz="1400" dirty="0">
                <a:latin typeface="Arial"/>
                <a:cs typeface="Arial"/>
              </a:rPr>
              <a:t>Free State, South Africa</a:t>
            </a:r>
          </a:p>
        </p:txBody>
      </p:sp>
      <p:pic>
        <p:nvPicPr>
          <p:cNvPr id="7" name="Picture 6" descr="gg_60212W_Crate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54897" y="2717105"/>
            <a:ext cx="3548485" cy="199602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954897" y="4914578"/>
            <a:ext cx="3548485" cy="1169551"/>
          </a:xfrm>
          <a:prstGeom prst="rect">
            <a:avLst/>
          </a:prstGeom>
          <a:noFill/>
        </p:spPr>
        <p:txBody>
          <a:bodyPr wrap="square" rtlCol="0">
            <a:spAutoFit/>
          </a:bodyPr>
          <a:lstStyle/>
          <a:p>
            <a:r>
              <a:rPr lang="en-US" sz="1400" dirty="0">
                <a:latin typeface="Arial"/>
                <a:cs typeface="Arial"/>
              </a:rPr>
              <a:t>Artist Reconstruction of Chicxulub Crater, </a:t>
            </a:r>
            <a:r>
              <a:rPr lang="en-US" sz="1400" dirty="0" err="1">
                <a:latin typeface="Arial"/>
                <a:cs typeface="Arial"/>
              </a:rPr>
              <a:t>Detlev</a:t>
            </a:r>
            <a:r>
              <a:rPr lang="en-US" sz="1400" dirty="0">
                <a:latin typeface="Arial"/>
                <a:cs typeface="Arial"/>
              </a:rPr>
              <a:t> Van</a:t>
            </a:r>
          </a:p>
          <a:p>
            <a:r>
              <a:rPr lang="en-US" sz="1400" dirty="0">
                <a:latin typeface="Arial"/>
                <a:cs typeface="Arial"/>
              </a:rPr>
              <a:t>“Dinosaur-killing” impact crater </a:t>
            </a:r>
          </a:p>
          <a:p>
            <a:r>
              <a:rPr lang="en-US" sz="1400" dirty="0">
                <a:latin typeface="Arial"/>
                <a:cs typeface="Arial"/>
              </a:rPr>
              <a:t>Diameter: 180 km</a:t>
            </a:r>
          </a:p>
          <a:p>
            <a:r>
              <a:rPr lang="en-US" sz="1400" dirty="0">
                <a:latin typeface="Arial"/>
                <a:cs typeface="Arial"/>
              </a:rPr>
              <a:t>Yucatán, Mexico</a:t>
            </a:r>
          </a:p>
        </p:txBody>
      </p:sp>
      <p:pic>
        <p:nvPicPr>
          <p:cNvPr id="9" name="Picture 8" descr="Popigai_crater_russia.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08497" y="2540694"/>
            <a:ext cx="2135509" cy="237895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676658" y="5045082"/>
            <a:ext cx="2467342" cy="954107"/>
          </a:xfrm>
          <a:prstGeom prst="rect">
            <a:avLst/>
          </a:prstGeom>
          <a:noFill/>
        </p:spPr>
        <p:txBody>
          <a:bodyPr wrap="none" rtlCol="0">
            <a:spAutoFit/>
          </a:bodyPr>
          <a:lstStyle/>
          <a:p>
            <a:r>
              <a:rPr lang="en-US" sz="1400" dirty="0" err="1">
                <a:latin typeface="Arial"/>
                <a:cs typeface="Arial"/>
              </a:rPr>
              <a:t>Popigai</a:t>
            </a:r>
            <a:r>
              <a:rPr lang="en-US" sz="1400" dirty="0">
                <a:latin typeface="Arial"/>
                <a:cs typeface="Arial"/>
              </a:rPr>
              <a:t> Crater</a:t>
            </a:r>
          </a:p>
          <a:p>
            <a:r>
              <a:rPr lang="en-US" sz="1400" dirty="0">
                <a:latin typeface="Arial"/>
                <a:cs typeface="Arial"/>
              </a:rPr>
              <a:t>Linked to an extinction event</a:t>
            </a:r>
          </a:p>
          <a:p>
            <a:r>
              <a:rPr lang="en-US" sz="1400" dirty="0">
                <a:latin typeface="Arial"/>
                <a:cs typeface="Arial"/>
              </a:rPr>
              <a:t>Diameter: 100 km</a:t>
            </a:r>
          </a:p>
          <a:p>
            <a:r>
              <a:rPr lang="en-US" sz="1400" dirty="0">
                <a:latin typeface="Arial"/>
                <a:cs typeface="Arial"/>
              </a:rPr>
              <a:t>Siberia, Russia</a:t>
            </a:r>
          </a:p>
        </p:txBody>
      </p:sp>
      <p:sp>
        <p:nvSpPr>
          <p:cNvPr id="13" name="TextBox 12"/>
          <p:cNvSpPr txBox="1"/>
          <p:nvPr/>
        </p:nvSpPr>
        <p:spPr>
          <a:xfrm>
            <a:off x="292058" y="1640961"/>
            <a:ext cx="8551947" cy="830997"/>
          </a:xfrm>
          <a:prstGeom prst="rect">
            <a:avLst/>
          </a:prstGeom>
          <a:noFill/>
        </p:spPr>
        <p:txBody>
          <a:bodyPr wrap="square" rtlCol="0">
            <a:spAutoFit/>
          </a:bodyPr>
          <a:lstStyle/>
          <a:p>
            <a:r>
              <a:rPr lang="en-US" sz="2400" b="1" dirty="0">
                <a:latin typeface="Arial"/>
                <a:cs typeface="Arial"/>
              </a:rPr>
              <a:t>Collisions of Space Objects with Earth: Examples of the Largest Confirmed Craters</a:t>
            </a:r>
          </a:p>
        </p:txBody>
      </p:sp>
      <p:sp>
        <p:nvSpPr>
          <p:cNvPr id="41" name="Title 1"/>
          <p:cNvSpPr txBox="1">
            <a:spLocks/>
          </p:cNvSpPr>
          <p:nvPr/>
        </p:nvSpPr>
        <p:spPr>
          <a:xfrm>
            <a:off x="160460" y="129917"/>
            <a:ext cx="8836654" cy="1188123"/>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3600" b="1" kern="1200">
                <a:solidFill>
                  <a:srgbClr val="0E7001"/>
                </a:solidFill>
                <a:latin typeface="Arial"/>
                <a:ea typeface="+mj-ea"/>
                <a:cs typeface="Arial"/>
              </a:defRPr>
            </a:lvl1pPr>
          </a:lstStyle>
          <a:p>
            <a:r>
              <a:rPr lang="en-US" dirty="0"/>
              <a:t>Phenomenon: </a:t>
            </a:r>
          </a:p>
          <a:p>
            <a:r>
              <a:rPr lang="en-US" dirty="0" smtClean="0"/>
              <a:t>Asteroid (meteor) collisions can endanger life on Earth.</a:t>
            </a:r>
            <a:endParaRPr lang="en-US" dirty="0"/>
          </a:p>
        </p:txBody>
      </p:sp>
    </p:spTree>
    <p:extLst>
      <p:ext uri="{BB962C8B-B14F-4D97-AF65-F5344CB8AC3E}">
        <p14:creationId xmlns:p14="http://schemas.microsoft.com/office/powerpoint/2010/main" val="2031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teor_Crater_Panorama_near_Winslow,_Arizona,_2012_07_1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7977" y="1670544"/>
            <a:ext cx="6890103" cy="189836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347303" y="1999251"/>
            <a:ext cx="1873348" cy="1569660"/>
          </a:xfrm>
          <a:prstGeom prst="rect">
            <a:avLst/>
          </a:prstGeom>
          <a:noFill/>
        </p:spPr>
        <p:txBody>
          <a:bodyPr wrap="square" rtlCol="0">
            <a:spAutoFit/>
          </a:bodyPr>
          <a:lstStyle/>
          <a:p>
            <a:r>
              <a:rPr lang="en-US" sz="1600" dirty="0">
                <a:latin typeface="Arial"/>
                <a:cs typeface="Arial"/>
              </a:rPr>
              <a:t>Meteor Crater (a.k.a. </a:t>
            </a:r>
            <a:r>
              <a:rPr lang="en-US" sz="1600" dirty="0" err="1">
                <a:latin typeface="Arial"/>
                <a:cs typeface="Arial"/>
              </a:rPr>
              <a:t>Barringer</a:t>
            </a:r>
            <a:r>
              <a:rPr lang="en-US" sz="1600" dirty="0">
                <a:latin typeface="Arial"/>
                <a:cs typeface="Arial"/>
              </a:rPr>
              <a:t>),</a:t>
            </a:r>
          </a:p>
          <a:p>
            <a:r>
              <a:rPr lang="en-US" sz="1600" dirty="0">
                <a:latin typeface="Arial"/>
                <a:cs typeface="Arial"/>
              </a:rPr>
              <a:t>Source: </a:t>
            </a:r>
            <a:r>
              <a:rPr lang="en-US" sz="1600" dirty="0" err="1">
                <a:latin typeface="Arial"/>
                <a:cs typeface="Arial"/>
              </a:rPr>
              <a:t>Tsaiproject</a:t>
            </a:r>
            <a:endParaRPr lang="en-US" sz="1600" dirty="0">
              <a:latin typeface="Arial"/>
              <a:cs typeface="Arial"/>
            </a:endParaRPr>
          </a:p>
          <a:p>
            <a:r>
              <a:rPr lang="en-US" sz="1600" dirty="0">
                <a:latin typeface="Arial"/>
                <a:cs typeface="Arial"/>
              </a:rPr>
              <a:t>Diameter: 1.2 km</a:t>
            </a:r>
          </a:p>
          <a:p>
            <a:r>
              <a:rPr lang="en-US" sz="1600" dirty="0">
                <a:latin typeface="Arial"/>
                <a:cs typeface="Arial"/>
              </a:rPr>
              <a:t>Arizona, </a:t>
            </a:r>
            <a:r>
              <a:rPr lang="en-US" sz="1600" dirty="0" smtClean="0">
                <a:latin typeface="Arial"/>
                <a:cs typeface="Arial"/>
              </a:rPr>
              <a:t>U.S.</a:t>
            </a:r>
            <a:endParaRPr lang="en-US" sz="1600" dirty="0">
              <a:latin typeface="Arial"/>
              <a:cs typeface="Arial"/>
            </a:endParaRPr>
          </a:p>
        </p:txBody>
      </p:sp>
      <p:sp>
        <p:nvSpPr>
          <p:cNvPr id="9" name="TextBox 8"/>
          <p:cNvSpPr txBox="1"/>
          <p:nvPr/>
        </p:nvSpPr>
        <p:spPr>
          <a:xfrm>
            <a:off x="3881993" y="5694814"/>
            <a:ext cx="2044149" cy="830997"/>
          </a:xfrm>
          <a:prstGeom prst="rect">
            <a:avLst/>
          </a:prstGeom>
          <a:noFill/>
        </p:spPr>
        <p:txBody>
          <a:bodyPr wrap="none" rtlCol="0">
            <a:spAutoFit/>
          </a:bodyPr>
          <a:lstStyle/>
          <a:p>
            <a:r>
              <a:rPr lang="en-US" sz="1600" dirty="0">
                <a:latin typeface="Arial"/>
                <a:cs typeface="Arial"/>
              </a:rPr>
              <a:t>Manicouagan Crater</a:t>
            </a:r>
          </a:p>
          <a:p>
            <a:r>
              <a:rPr lang="en-US" sz="1600" dirty="0">
                <a:latin typeface="Arial"/>
                <a:cs typeface="Arial"/>
              </a:rPr>
              <a:t>Diameter: 100 km</a:t>
            </a:r>
          </a:p>
          <a:p>
            <a:r>
              <a:rPr lang="en-US" sz="1600" dirty="0">
                <a:latin typeface="Arial"/>
                <a:cs typeface="Arial"/>
              </a:rPr>
              <a:t>Quebec, Canada</a:t>
            </a:r>
          </a:p>
        </p:txBody>
      </p:sp>
      <p:pic>
        <p:nvPicPr>
          <p:cNvPr id="10" name="Picture 9" descr="Manicouagan-EO.JP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597811" y="3462044"/>
            <a:ext cx="2723933" cy="3403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chor="t">
            <a:normAutofit fontScale="90000"/>
          </a:bodyPr>
          <a:lstStyle/>
          <a:p>
            <a:r>
              <a:rPr lang="en-US" dirty="0"/>
              <a:t>Collisions of Space Objects with Earth: Examples of Craters in North America</a:t>
            </a:r>
            <a:br>
              <a:rPr lang="en-US" dirty="0"/>
            </a:br>
            <a:endParaRPr lang="en-US" dirty="0"/>
          </a:p>
        </p:txBody>
      </p:sp>
    </p:spTree>
    <p:extLst>
      <p:ext uri="{BB962C8B-B14F-4D97-AF65-F5344CB8AC3E}">
        <p14:creationId xmlns:p14="http://schemas.microsoft.com/office/powerpoint/2010/main" val="26674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157"/>
            <a:ext cx="8229600" cy="1041368"/>
          </a:xfrm>
        </p:spPr>
        <p:txBody>
          <a:bodyPr>
            <a:normAutofit fontScale="90000"/>
          </a:bodyPr>
          <a:lstStyle/>
          <a:p>
            <a:r>
              <a:rPr lang="en-US" dirty="0"/>
              <a:t>Newton’s Laws and the Exploration of Meteors/Meteorites</a:t>
            </a:r>
          </a:p>
        </p:txBody>
      </p:sp>
      <p:sp>
        <p:nvSpPr>
          <p:cNvPr id="3" name="Text Placeholder 2"/>
          <p:cNvSpPr>
            <a:spLocks noGrp="1"/>
          </p:cNvSpPr>
          <p:nvPr>
            <p:ph idx="1"/>
          </p:nvPr>
        </p:nvSpPr>
        <p:spPr>
          <a:xfrm>
            <a:off x="457200" y="1664462"/>
            <a:ext cx="8059561" cy="1025193"/>
          </a:xfrm>
        </p:spPr>
        <p:txBody>
          <a:bodyPr/>
          <a:lstStyle/>
          <a:p>
            <a:r>
              <a:rPr lang="en-US" dirty="0"/>
              <a:t>We will explore asteroid trajectory changes to understand:</a:t>
            </a:r>
          </a:p>
          <a:p>
            <a:endParaRPr lang="en-US" dirty="0"/>
          </a:p>
        </p:txBody>
      </p:sp>
      <p:sp>
        <p:nvSpPr>
          <p:cNvPr id="4" name="Text Placeholder 3"/>
          <p:cNvSpPr>
            <a:spLocks noGrp="1"/>
          </p:cNvSpPr>
          <p:nvPr>
            <p:ph type="body" sz="quarter" idx="4294967295"/>
          </p:nvPr>
        </p:nvSpPr>
        <p:spPr>
          <a:xfrm>
            <a:off x="457200" y="2800350"/>
            <a:ext cx="4295775" cy="2744788"/>
          </a:xfrm>
        </p:spPr>
        <p:txBody>
          <a:bodyPr>
            <a:normAutofit/>
          </a:bodyPr>
          <a:lstStyle/>
          <a:p>
            <a:pPr marL="457200" indent="-457200">
              <a:buFont typeface="Arial"/>
              <a:buChar char="•"/>
            </a:pPr>
            <a:r>
              <a:rPr lang="en-US" sz="2400" dirty="0"/>
              <a:t>Asteroids’ Path Alterations</a:t>
            </a:r>
          </a:p>
          <a:p>
            <a:pPr marL="457200" indent="-457200">
              <a:buFont typeface="Arial"/>
              <a:buChar char="•"/>
            </a:pPr>
            <a:r>
              <a:rPr lang="en-US" sz="2400" dirty="0"/>
              <a:t>Asteroids’ Acceleration Changes</a:t>
            </a:r>
          </a:p>
          <a:p>
            <a:pPr marL="457200" indent="-457200">
              <a:buFont typeface="Arial"/>
              <a:buChar char="•"/>
            </a:pPr>
            <a:r>
              <a:rPr lang="en-US" sz="2400" dirty="0"/>
              <a:t>How to Prevent Asteroids’ Impact</a:t>
            </a:r>
          </a:p>
        </p:txBody>
      </p:sp>
      <p:sp>
        <p:nvSpPr>
          <p:cNvPr id="5" name="Text Placeholder 4"/>
          <p:cNvSpPr>
            <a:spLocks noGrp="1"/>
          </p:cNvSpPr>
          <p:nvPr>
            <p:ph type="body" sz="quarter" idx="4294967295"/>
          </p:nvPr>
        </p:nvSpPr>
        <p:spPr>
          <a:xfrm>
            <a:off x="457200" y="5781675"/>
            <a:ext cx="2916238" cy="711200"/>
          </a:xfrm>
        </p:spPr>
        <p:txBody>
          <a:bodyPr>
            <a:normAutofit/>
          </a:bodyPr>
          <a:lstStyle/>
          <a:p>
            <a:pPr marL="0" indent="0">
              <a:buNone/>
            </a:pPr>
            <a:r>
              <a:rPr lang="en-US" b="1" dirty="0"/>
              <a:t>BUT FIRST </a:t>
            </a:r>
            <a:r>
              <a:rPr lang="is-IS" b="1" dirty="0"/>
              <a:t>. . .</a:t>
            </a:r>
            <a:endParaRPr lang="en-US" b="1" dirty="0"/>
          </a:p>
        </p:txBody>
      </p:sp>
      <p:pic>
        <p:nvPicPr>
          <p:cNvPr id="7" name="Picture Placeholder 6" descr="PIA14316-1600x1200.jpg"/>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a:fillRect/>
          </a:stretch>
        </p:blipFill>
        <p:spPr>
          <a:xfrm>
            <a:off x="4752975" y="2925763"/>
            <a:ext cx="3959225" cy="2998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1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Laws of Motion </a:t>
            </a:r>
          </a:p>
        </p:txBody>
      </p:sp>
      <p:sp>
        <p:nvSpPr>
          <p:cNvPr id="3" name="Content Placeholder 2"/>
          <p:cNvSpPr>
            <a:spLocks noGrp="1"/>
          </p:cNvSpPr>
          <p:nvPr>
            <p:ph idx="1"/>
          </p:nvPr>
        </p:nvSpPr>
        <p:spPr>
          <a:xfrm>
            <a:off x="457200" y="1352325"/>
            <a:ext cx="8229600" cy="4786489"/>
          </a:xfrm>
        </p:spPr>
        <p:txBody>
          <a:bodyPr>
            <a:normAutofit/>
          </a:bodyPr>
          <a:lstStyle/>
          <a:p>
            <a:pPr marL="0" indent="0">
              <a:buNone/>
            </a:pPr>
            <a:r>
              <a:rPr lang="en-US" sz="2000" dirty="0"/>
              <a:t>Isaac Newton (1642-1727) had a profound impact on </a:t>
            </a:r>
            <a:r>
              <a:rPr lang="en-US" sz="2000" b="1" dirty="0"/>
              <a:t>astronomy</a:t>
            </a:r>
            <a:r>
              <a:rPr lang="en-US" sz="2000" dirty="0"/>
              <a:t>, </a:t>
            </a:r>
            <a:r>
              <a:rPr lang="en-US" sz="2000" b="1" dirty="0"/>
              <a:t>physics</a:t>
            </a:r>
            <a:r>
              <a:rPr lang="en-US" sz="2000" dirty="0"/>
              <a:t>, and </a:t>
            </a:r>
            <a:r>
              <a:rPr lang="en-US" sz="2000" b="1" dirty="0"/>
              <a:t>mathematics</a:t>
            </a:r>
            <a:r>
              <a:rPr lang="en-US" sz="2000" dirty="0"/>
              <a:t>. </a:t>
            </a:r>
          </a:p>
          <a:p>
            <a:pPr marL="0" indent="0">
              <a:buNone/>
            </a:pPr>
            <a:endParaRPr lang="en-US" sz="1100" dirty="0"/>
          </a:p>
          <a:p>
            <a:pPr marL="0" indent="0">
              <a:buNone/>
            </a:pPr>
            <a:r>
              <a:rPr lang="en-US" sz="1800" dirty="0"/>
              <a:t>Among his many achievements were:</a:t>
            </a:r>
          </a:p>
          <a:p>
            <a:pPr marL="285750" indent="-285750">
              <a:buFont typeface="Arial"/>
              <a:buChar char="•"/>
            </a:pPr>
            <a:r>
              <a:rPr lang="en-US" sz="1800" dirty="0"/>
              <a:t>the invention of the </a:t>
            </a:r>
            <a:r>
              <a:rPr lang="en-US" sz="1800" i="1" dirty="0"/>
              <a:t>reflecting telescope </a:t>
            </a:r>
            <a:r>
              <a:rPr lang="en-US" sz="1800" dirty="0"/>
              <a:t>(basic design behind all large telescopes used today</a:t>
            </a:r>
            <a:r>
              <a:rPr lang="en-US" sz="1800" dirty="0" smtClean="0"/>
              <a:t>)</a:t>
            </a:r>
            <a:endParaRPr lang="en-US" sz="1800" dirty="0"/>
          </a:p>
          <a:p>
            <a:pPr marL="285750" indent="-285750">
              <a:buFont typeface="Arial"/>
              <a:buChar char="•"/>
            </a:pPr>
            <a:r>
              <a:rPr lang="en-US" sz="1800" dirty="0"/>
              <a:t>the invention of the branch of mathematics known as </a:t>
            </a:r>
            <a:r>
              <a:rPr lang="en-US" sz="1800" i="1" dirty="0" smtClean="0"/>
              <a:t>calculus</a:t>
            </a:r>
            <a:endParaRPr lang="en-US" sz="1800" dirty="0"/>
          </a:p>
          <a:p>
            <a:pPr marL="285750" indent="-285750">
              <a:buFont typeface="Arial"/>
              <a:buChar char="•"/>
            </a:pPr>
            <a:r>
              <a:rPr lang="en-US" sz="1800" dirty="0"/>
              <a:t>the creation and explanation of </a:t>
            </a:r>
            <a:r>
              <a:rPr lang="en-US" sz="1800" i="1" dirty="0"/>
              <a:t>three laws of </a:t>
            </a:r>
            <a:r>
              <a:rPr lang="en-US" sz="1800" i="1" dirty="0" smtClean="0"/>
              <a:t>motion</a:t>
            </a:r>
            <a:endParaRPr lang="en-US" sz="1800" dirty="0"/>
          </a:p>
          <a:p>
            <a:pPr marL="285750" indent="-285750">
              <a:buFont typeface="Arial"/>
              <a:buChar char="•"/>
            </a:pPr>
            <a:r>
              <a:rPr lang="en-US" sz="1800" dirty="0" smtClean="0"/>
              <a:t>the </a:t>
            </a:r>
            <a:r>
              <a:rPr lang="en-US" sz="1800" dirty="0"/>
              <a:t>development of the </a:t>
            </a:r>
            <a:r>
              <a:rPr lang="en-US" sz="1800" i="1" dirty="0"/>
              <a:t>law of universal </a:t>
            </a:r>
            <a:r>
              <a:rPr lang="en-US" sz="1800" i="1" dirty="0" smtClean="0"/>
              <a:t>gravitation</a:t>
            </a:r>
            <a:endParaRPr lang="en-US" sz="1800" dirty="0"/>
          </a:p>
          <a:p>
            <a:pPr marL="0" indent="0">
              <a:buNone/>
            </a:pPr>
            <a:endParaRPr lang="en-US" dirty="0"/>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0977" y="4505467"/>
            <a:ext cx="2304605" cy="23046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45336" y="4505467"/>
            <a:ext cx="1549975" cy="2146715"/>
          </a:xfrm>
          <a:prstGeom prst="rect">
            <a:avLst/>
          </a:prstGeom>
          <a:ln>
            <a:noFill/>
          </a:ln>
          <a:effectLst>
            <a:outerShdw blurRad="292100" dist="139700" dir="2700000" algn="tl" rotWithShape="0">
              <a:srgbClr val="333333">
                <a:alpha val="65000"/>
              </a:srgbClr>
            </a:outerShdw>
          </a:effectLst>
        </p:spPr>
      </p:pic>
      <p:graphicFrame>
        <p:nvGraphicFramePr>
          <p:cNvPr id="10" name="Object 9"/>
          <p:cNvGraphicFramePr>
            <a:graphicFrameLocks noChangeAspect="1"/>
          </p:cNvGraphicFramePr>
          <p:nvPr>
            <p:extLst>
              <p:ext uri="{D42A27DB-BD31-4B8C-83A1-F6EECF244321}">
                <p14:modId xmlns:p14="http://schemas.microsoft.com/office/powerpoint/2010/main" val="2883219565"/>
              </p:ext>
            </p:extLst>
          </p:nvPr>
        </p:nvGraphicFramePr>
        <p:xfrm>
          <a:off x="6153830" y="5120106"/>
          <a:ext cx="2425147" cy="1252993"/>
        </p:xfrm>
        <a:graphic>
          <a:graphicData uri="http://schemas.openxmlformats.org/presentationml/2006/ole">
            <mc:AlternateContent xmlns:mc="http://schemas.openxmlformats.org/markup-compatibility/2006">
              <mc:Choice xmlns:v="urn:schemas-microsoft-com:vml" Requires="v">
                <p:oleObj spid="_x0000_s1101" name="Equation" r:id="rId6" imgW="762000" imgH="393700" progId="Equation.3">
                  <p:embed/>
                </p:oleObj>
              </mc:Choice>
              <mc:Fallback>
                <p:oleObj name="Equation" r:id="rId6" imgW="762000" imgH="393700" progId="Equation.3">
                  <p:embed/>
                  <p:pic>
                    <p:nvPicPr>
                      <p:cNvPr id="0" name=""/>
                      <p:cNvPicPr/>
                      <p:nvPr/>
                    </p:nvPicPr>
                    <p:blipFill>
                      <a:blip r:embed="rId7"/>
                      <a:stretch>
                        <a:fillRect/>
                      </a:stretch>
                    </p:blipFill>
                    <p:spPr>
                      <a:xfrm>
                        <a:off x="6153830" y="5120106"/>
                        <a:ext cx="2425147" cy="1252993"/>
                      </a:xfrm>
                      <a:prstGeom prst="rect">
                        <a:avLst/>
                      </a:prstGeom>
                    </p:spPr>
                  </p:pic>
                </p:oleObj>
              </mc:Fallback>
            </mc:AlternateContent>
          </a:graphicData>
        </a:graphic>
      </p:graphicFrame>
    </p:spTree>
    <p:extLst>
      <p:ext uri="{BB962C8B-B14F-4D97-AF65-F5344CB8AC3E}">
        <p14:creationId xmlns:p14="http://schemas.microsoft.com/office/powerpoint/2010/main" val="35800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Newton’s Laws of Motion </a:t>
            </a:r>
          </a:p>
        </p:txBody>
      </p:sp>
      <p:sp>
        <p:nvSpPr>
          <p:cNvPr id="6" name="Content Placeholder 5"/>
          <p:cNvSpPr>
            <a:spLocks noGrp="1"/>
          </p:cNvSpPr>
          <p:nvPr>
            <p:ph idx="1"/>
          </p:nvPr>
        </p:nvSpPr>
        <p:spPr>
          <a:xfrm>
            <a:off x="457200" y="1352325"/>
            <a:ext cx="8229600" cy="2619456"/>
          </a:xfrm>
        </p:spPr>
        <p:txBody>
          <a:bodyPr>
            <a:normAutofit/>
          </a:bodyPr>
          <a:lstStyle/>
          <a:p>
            <a:pPr lvl="0"/>
            <a:r>
              <a:rPr lang="en-US" sz="1800" b="1" dirty="0"/>
              <a:t>Newton’s First Law of Motion:</a:t>
            </a:r>
            <a:r>
              <a:rPr lang="en-US" sz="1800" dirty="0"/>
              <a:t> A body at rest will remain at rest unless an outside force acts on it, and a body in motion at a constant velocity will remain in motion in a straight line unless acted upon by an outside force. </a:t>
            </a:r>
            <a:endParaRPr lang="en-US" sz="1800" i="1" dirty="0"/>
          </a:p>
          <a:p>
            <a:pPr lvl="0" algn="ctr">
              <a:lnSpc>
                <a:spcPct val="150000"/>
              </a:lnSpc>
            </a:pPr>
            <a:r>
              <a:rPr lang="en-US" sz="1800" i="1" dirty="0"/>
              <a:t>No Force = No Change in Motion</a:t>
            </a:r>
          </a:p>
          <a:p>
            <a:pPr lvl="0"/>
            <a:r>
              <a:rPr lang="en-US" sz="1800" dirty="0"/>
              <a:t>Also called the “Law of Inertia,” where inertia refers to the resistance to change the state of motion of the object. </a:t>
            </a:r>
          </a:p>
          <a:p>
            <a:pPr lvl="1"/>
            <a:r>
              <a:rPr lang="en-US" sz="1600" dirty="0"/>
              <a:t>For example: Your mom asks you to stop what you are doing and go wash the dishes. Your </a:t>
            </a:r>
            <a:r>
              <a:rPr lang="en-US" sz="1600" i="1" dirty="0"/>
              <a:t>inertia </a:t>
            </a:r>
            <a:r>
              <a:rPr lang="en-US" sz="1600" dirty="0"/>
              <a:t>(resistance to move and change your state) increases.</a:t>
            </a:r>
          </a:p>
        </p:txBody>
      </p:sp>
      <p:pic>
        <p:nvPicPr>
          <p:cNvPr id="8" name="Picture 7" descr="Newton's First Law of Motio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79320" y="3971781"/>
            <a:ext cx="6794346" cy="2224613"/>
          </a:xfrm>
          <a:prstGeom prst="rect">
            <a:avLst/>
          </a:prstGeom>
        </p:spPr>
      </p:pic>
      <p:sp>
        <p:nvSpPr>
          <p:cNvPr id="9" name="TextBox 8"/>
          <p:cNvSpPr txBox="1"/>
          <p:nvPr/>
        </p:nvSpPr>
        <p:spPr>
          <a:xfrm>
            <a:off x="970408" y="5903893"/>
            <a:ext cx="1868935" cy="523220"/>
          </a:xfrm>
          <a:prstGeom prst="rect">
            <a:avLst/>
          </a:prstGeom>
          <a:noFill/>
        </p:spPr>
        <p:txBody>
          <a:bodyPr wrap="square" rtlCol="0">
            <a:spAutoFit/>
          </a:bodyPr>
          <a:lstStyle/>
          <a:p>
            <a:pPr algn="ctr"/>
            <a:r>
              <a:rPr lang="en-US" sz="1400" dirty="0">
                <a:latin typeface="Arial"/>
                <a:cs typeface="Arial"/>
              </a:rPr>
              <a:t>An object at rest will remain at rest . . .</a:t>
            </a:r>
          </a:p>
        </p:txBody>
      </p:sp>
      <p:sp>
        <p:nvSpPr>
          <p:cNvPr id="10" name="TextBox 9"/>
          <p:cNvSpPr txBox="1"/>
          <p:nvPr/>
        </p:nvSpPr>
        <p:spPr>
          <a:xfrm>
            <a:off x="2792293" y="5903893"/>
            <a:ext cx="1593386" cy="738664"/>
          </a:xfrm>
          <a:prstGeom prst="rect">
            <a:avLst/>
          </a:prstGeom>
          <a:noFill/>
        </p:spPr>
        <p:txBody>
          <a:bodyPr wrap="square" rtlCol="0">
            <a:spAutoFit/>
          </a:bodyPr>
          <a:lstStyle/>
          <a:p>
            <a:pPr algn="ctr"/>
            <a:r>
              <a:rPr lang="is-IS" sz="1400" dirty="0">
                <a:latin typeface="Arial"/>
                <a:cs typeface="Arial"/>
              </a:rPr>
              <a:t>. . . unless acted on by an unbalanced force.</a:t>
            </a:r>
            <a:endParaRPr lang="en-US" sz="1400" dirty="0">
              <a:latin typeface="Arial"/>
              <a:cs typeface="Arial"/>
            </a:endParaRPr>
          </a:p>
        </p:txBody>
      </p:sp>
      <p:sp>
        <p:nvSpPr>
          <p:cNvPr id="11" name="TextBox 10"/>
          <p:cNvSpPr txBox="1"/>
          <p:nvPr/>
        </p:nvSpPr>
        <p:spPr>
          <a:xfrm>
            <a:off x="4528572" y="5903893"/>
            <a:ext cx="1743885" cy="954107"/>
          </a:xfrm>
          <a:prstGeom prst="rect">
            <a:avLst/>
          </a:prstGeom>
          <a:noFill/>
        </p:spPr>
        <p:txBody>
          <a:bodyPr wrap="square" rtlCol="0">
            <a:spAutoFit/>
          </a:bodyPr>
          <a:lstStyle/>
          <a:p>
            <a:pPr algn="ctr"/>
            <a:r>
              <a:rPr lang="en-US" sz="1400" dirty="0">
                <a:latin typeface="Arial"/>
                <a:cs typeface="Arial"/>
              </a:rPr>
              <a:t>An object in motion will continue with constant speed and direction</a:t>
            </a:r>
            <a:r>
              <a:rPr lang="is-IS" sz="1400" dirty="0">
                <a:latin typeface="Arial"/>
                <a:cs typeface="Arial"/>
              </a:rPr>
              <a:t> . . .</a:t>
            </a:r>
            <a:endParaRPr lang="en-US" sz="1400" dirty="0">
              <a:latin typeface="Arial"/>
              <a:cs typeface="Arial"/>
            </a:endParaRPr>
          </a:p>
        </p:txBody>
      </p:sp>
      <p:sp>
        <p:nvSpPr>
          <p:cNvPr id="12" name="TextBox 11"/>
          <p:cNvSpPr txBox="1"/>
          <p:nvPr/>
        </p:nvSpPr>
        <p:spPr>
          <a:xfrm>
            <a:off x="6275502" y="5903893"/>
            <a:ext cx="1622593" cy="738664"/>
          </a:xfrm>
          <a:prstGeom prst="rect">
            <a:avLst/>
          </a:prstGeom>
          <a:noFill/>
        </p:spPr>
        <p:txBody>
          <a:bodyPr wrap="square" rtlCol="0">
            <a:spAutoFit/>
          </a:bodyPr>
          <a:lstStyle/>
          <a:p>
            <a:pPr algn="ctr"/>
            <a:r>
              <a:rPr lang="is-IS" sz="1400" dirty="0">
                <a:latin typeface="Arial"/>
                <a:cs typeface="Arial"/>
              </a:rPr>
              <a:t>. . . unless acted on by an unbalanced force.</a:t>
            </a:r>
            <a:endParaRPr lang="en-US" sz="1400" dirty="0">
              <a:latin typeface="Arial"/>
              <a:cs typeface="Arial"/>
            </a:endParaRPr>
          </a:p>
        </p:txBody>
      </p:sp>
    </p:spTree>
    <p:extLst>
      <p:ext uri="{BB962C8B-B14F-4D97-AF65-F5344CB8AC3E}">
        <p14:creationId xmlns:p14="http://schemas.microsoft.com/office/powerpoint/2010/main" val="11713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Newton’s Laws of Motion </a:t>
            </a:r>
          </a:p>
        </p:txBody>
      </p:sp>
      <p:sp>
        <p:nvSpPr>
          <p:cNvPr id="6" name="Content Placeholder 5"/>
          <p:cNvSpPr>
            <a:spLocks noGrp="1"/>
          </p:cNvSpPr>
          <p:nvPr>
            <p:ph idx="1"/>
          </p:nvPr>
        </p:nvSpPr>
        <p:spPr>
          <a:xfrm>
            <a:off x="457200" y="1352325"/>
            <a:ext cx="8229600" cy="1809676"/>
          </a:xfrm>
        </p:spPr>
        <p:txBody>
          <a:bodyPr>
            <a:normAutofit lnSpcReduction="10000"/>
          </a:bodyPr>
          <a:lstStyle/>
          <a:p>
            <a:pPr lvl="0"/>
            <a:r>
              <a:rPr lang="en-US" sz="1800" b="1" dirty="0"/>
              <a:t>Newton’s Second Law of Motion:</a:t>
            </a:r>
            <a:r>
              <a:rPr lang="en-US" sz="1800" dirty="0"/>
              <a:t> If an unbalanced force acts on a body, that body will experience acceleration (or deceleration), or a change of speed. </a:t>
            </a:r>
          </a:p>
          <a:p>
            <a:pPr marL="571500" lvl="2" indent="0">
              <a:buNone/>
            </a:pPr>
            <a:r>
              <a:rPr lang="en-US" sz="1800" b="1" dirty="0"/>
              <a:t>F = ma</a:t>
            </a:r>
          </a:p>
          <a:p>
            <a:pPr marL="571500" lvl="2" indent="0">
              <a:buNone/>
            </a:pPr>
            <a:r>
              <a:rPr lang="en-US" sz="1800" dirty="0"/>
              <a:t>where</a:t>
            </a:r>
            <a:r>
              <a:rPr lang="en-US" sz="1800" b="1" dirty="0"/>
              <a:t> F </a:t>
            </a:r>
            <a:r>
              <a:rPr lang="en-US" sz="1800" dirty="0"/>
              <a:t>is the unbalanced force</a:t>
            </a:r>
          </a:p>
          <a:p>
            <a:pPr marL="571500" lvl="2" indent="0">
              <a:buNone/>
            </a:pPr>
            <a:r>
              <a:rPr lang="en-US" sz="1800" b="1" dirty="0"/>
              <a:t>           m </a:t>
            </a:r>
            <a:r>
              <a:rPr lang="en-US" sz="1800" dirty="0"/>
              <a:t>is the object’s mass</a:t>
            </a:r>
          </a:p>
          <a:p>
            <a:pPr marL="571500" lvl="2" indent="0">
              <a:buNone/>
            </a:pPr>
            <a:r>
              <a:rPr lang="en-US" sz="1800" b="1" dirty="0"/>
              <a:t>           a</a:t>
            </a:r>
            <a:r>
              <a:rPr lang="en-US" sz="1800" dirty="0"/>
              <a:t> is the acceleration that the force causes</a:t>
            </a:r>
            <a:endParaRPr lang="en-US" sz="2900" dirty="0"/>
          </a:p>
          <a:p>
            <a:endParaRPr lang="en-US" dirty="0"/>
          </a:p>
        </p:txBody>
      </p:sp>
      <p:pic>
        <p:nvPicPr>
          <p:cNvPr id="9" name="Picture 8" descr="Newton's Second Law of Motion - Part 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37672" y="3131563"/>
            <a:ext cx="4990043" cy="1815396"/>
          </a:xfrm>
          <a:prstGeom prst="rect">
            <a:avLst/>
          </a:prstGeom>
        </p:spPr>
      </p:pic>
      <p:pic>
        <p:nvPicPr>
          <p:cNvPr id="10" name="Picture 9" descr="Newton's Second Law of Motion - Part 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69033" y="4828566"/>
            <a:ext cx="4455749" cy="2017105"/>
          </a:xfrm>
          <a:prstGeom prst="rect">
            <a:avLst/>
          </a:prstGeom>
        </p:spPr>
      </p:pic>
      <p:sp>
        <p:nvSpPr>
          <p:cNvPr id="11" name="TextBox 10"/>
          <p:cNvSpPr txBox="1"/>
          <p:nvPr/>
        </p:nvSpPr>
        <p:spPr>
          <a:xfrm>
            <a:off x="3134357" y="3501433"/>
            <a:ext cx="554836" cy="400110"/>
          </a:xfrm>
          <a:prstGeom prst="rect">
            <a:avLst/>
          </a:prstGeom>
          <a:noFill/>
        </p:spPr>
        <p:txBody>
          <a:bodyPr wrap="square" rtlCol="0">
            <a:spAutoFit/>
          </a:bodyPr>
          <a:lstStyle/>
          <a:p>
            <a:pPr algn="ctr"/>
            <a:r>
              <a:rPr lang="en-US" sz="2000" i="1" dirty="0">
                <a:solidFill>
                  <a:srgbClr val="0000FF"/>
                </a:solidFill>
                <a:latin typeface="Arial"/>
                <a:cs typeface="Arial"/>
              </a:rPr>
              <a:t>m</a:t>
            </a:r>
          </a:p>
        </p:txBody>
      </p:sp>
      <p:sp>
        <p:nvSpPr>
          <p:cNvPr id="12" name="TextBox 11"/>
          <p:cNvSpPr txBox="1"/>
          <p:nvPr/>
        </p:nvSpPr>
        <p:spPr>
          <a:xfrm>
            <a:off x="6340074" y="3299810"/>
            <a:ext cx="456198" cy="400110"/>
          </a:xfrm>
          <a:prstGeom prst="rect">
            <a:avLst/>
          </a:prstGeom>
          <a:noFill/>
        </p:spPr>
        <p:txBody>
          <a:bodyPr wrap="square" rtlCol="0">
            <a:spAutoFit/>
          </a:bodyPr>
          <a:lstStyle/>
          <a:p>
            <a:pPr algn="ctr"/>
            <a:r>
              <a:rPr lang="en-US" sz="2000" dirty="0">
                <a:latin typeface="Arial"/>
                <a:cs typeface="Arial"/>
              </a:rPr>
              <a:t>F</a:t>
            </a:r>
          </a:p>
        </p:txBody>
      </p:sp>
      <p:sp>
        <p:nvSpPr>
          <p:cNvPr id="13" name="TextBox 12"/>
          <p:cNvSpPr txBox="1"/>
          <p:nvPr/>
        </p:nvSpPr>
        <p:spPr>
          <a:xfrm>
            <a:off x="5366029" y="3920081"/>
            <a:ext cx="382220" cy="400110"/>
          </a:xfrm>
          <a:prstGeom prst="rect">
            <a:avLst/>
          </a:prstGeom>
          <a:noFill/>
        </p:spPr>
        <p:txBody>
          <a:bodyPr wrap="square" rtlCol="0">
            <a:spAutoFit/>
          </a:bodyPr>
          <a:lstStyle/>
          <a:p>
            <a:pPr algn="ctr"/>
            <a:r>
              <a:rPr lang="en-US" sz="2000" dirty="0">
                <a:solidFill>
                  <a:srgbClr val="CD2505"/>
                </a:solidFill>
                <a:latin typeface="Arial"/>
                <a:cs typeface="Arial"/>
              </a:rPr>
              <a:t>a</a:t>
            </a:r>
          </a:p>
        </p:txBody>
      </p:sp>
      <p:sp>
        <p:nvSpPr>
          <p:cNvPr id="14" name="TextBox 13"/>
          <p:cNvSpPr txBox="1"/>
          <p:nvPr/>
        </p:nvSpPr>
        <p:spPr>
          <a:xfrm>
            <a:off x="2819949" y="5216823"/>
            <a:ext cx="554836" cy="400110"/>
          </a:xfrm>
          <a:prstGeom prst="rect">
            <a:avLst/>
          </a:prstGeom>
          <a:noFill/>
        </p:spPr>
        <p:txBody>
          <a:bodyPr wrap="square" rtlCol="0">
            <a:spAutoFit/>
          </a:bodyPr>
          <a:lstStyle/>
          <a:p>
            <a:pPr algn="ctr"/>
            <a:r>
              <a:rPr lang="en-US" sz="2000" i="1" dirty="0">
                <a:solidFill>
                  <a:srgbClr val="0000FF"/>
                </a:solidFill>
                <a:latin typeface="Arial"/>
                <a:cs typeface="Arial"/>
              </a:rPr>
              <a:t>m</a:t>
            </a:r>
          </a:p>
        </p:txBody>
      </p:sp>
      <p:sp>
        <p:nvSpPr>
          <p:cNvPr id="15" name="TextBox 14"/>
          <p:cNvSpPr txBox="1"/>
          <p:nvPr/>
        </p:nvSpPr>
        <p:spPr>
          <a:xfrm>
            <a:off x="6364734" y="5153610"/>
            <a:ext cx="456198" cy="400110"/>
          </a:xfrm>
          <a:prstGeom prst="rect">
            <a:avLst/>
          </a:prstGeom>
          <a:noFill/>
        </p:spPr>
        <p:txBody>
          <a:bodyPr wrap="square" rtlCol="0">
            <a:spAutoFit/>
          </a:bodyPr>
          <a:lstStyle/>
          <a:p>
            <a:pPr algn="ctr"/>
            <a:r>
              <a:rPr lang="en-US" sz="2000" dirty="0">
                <a:latin typeface="Arial"/>
                <a:cs typeface="Arial"/>
              </a:rPr>
              <a:t>F</a:t>
            </a:r>
          </a:p>
        </p:txBody>
      </p:sp>
      <p:sp>
        <p:nvSpPr>
          <p:cNvPr id="16" name="TextBox 15"/>
          <p:cNvSpPr txBox="1"/>
          <p:nvPr/>
        </p:nvSpPr>
        <p:spPr>
          <a:xfrm>
            <a:off x="5378359" y="5973936"/>
            <a:ext cx="382220" cy="400110"/>
          </a:xfrm>
          <a:prstGeom prst="rect">
            <a:avLst/>
          </a:prstGeom>
          <a:noFill/>
        </p:spPr>
        <p:txBody>
          <a:bodyPr wrap="square" rtlCol="0">
            <a:spAutoFit/>
          </a:bodyPr>
          <a:lstStyle/>
          <a:p>
            <a:pPr algn="ctr"/>
            <a:r>
              <a:rPr lang="en-US" sz="2000" dirty="0">
                <a:solidFill>
                  <a:srgbClr val="CD2505"/>
                </a:solidFill>
                <a:latin typeface="Arial"/>
                <a:cs typeface="Arial"/>
              </a:rPr>
              <a:t>a</a:t>
            </a:r>
          </a:p>
        </p:txBody>
      </p:sp>
    </p:spTree>
    <p:extLst>
      <p:ext uri="{BB962C8B-B14F-4D97-AF65-F5344CB8AC3E}">
        <p14:creationId xmlns:p14="http://schemas.microsoft.com/office/powerpoint/2010/main" val="5787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Newton’s Laws of Motion </a:t>
            </a:r>
          </a:p>
        </p:txBody>
      </p:sp>
      <p:sp>
        <p:nvSpPr>
          <p:cNvPr id="6" name="Content Placeholder 5"/>
          <p:cNvSpPr>
            <a:spLocks noGrp="1"/>
          </p:cNvSpPr>
          <p:nvPr>
            <p:ph idx="1"/>
          </p:nvPr>
        </p:nvSpPr>
        <p:spPr>
          <a:xfrm>
            <a:off x="457200" y="1352325"/>
            <a:ext cx="8229600" cy="751247"/>
          </a:xfrm>
        </p:spPr>
        <p:txBody>
          <a:bodyPr>
            <a:normAutofit/>
          </a:bodyPr>
          <a:lstStyle/>
          <a:p>
            <a:pPr indent="-114300"/>
            <a:r>
              <a:rPr lang="en-US" sz="1800" b="1" dirty="0"/>
              <a:t>Newton’s Third Law of Motion:</a:t>
            </a:r>
            <a:r>
              <a:rPr lang="en-US" sz="1800" dirty="0"/>
              <a:t> For every action, there is an equal and opposite reaction.</a:t>
            </a:r>
          </a:p>
          <a:p>
            <a:endParaRPr lang="en-US" dirty="0"/>
          </a:p>
        </p:txBody>
      </p:sp>
      <p:pic>
        <p:nvPicPr>
          <p:cNvPr id="10" name="Picture 9" descr="Newton's Third Law of Motion - 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5824" y="2460115"/>
            <a:ext cx="3947542" cy="3463873"/>
          </a:xfrm>
          <a:prstGeom prst="rect">
            <a:avLst/>
          </a:prstGeom>
        </p:spPr>
      </p:pic>
      <p:pic>
        <p:nvPicPr>
          <p:cNvPr id="11" name="Picture 10" descr="Newton's Third Law of Motion - 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12662" y="2608063"/>
            <a:ext cx="4465527" cy="3189662"/>
          </a:xfrm>
          <a:prstGeom prst="rect">
            <a:avLst/>
          </a:prstGeom>
        </p:spPr>
      </p:pic>
      <p:sp>
        <p:nvSpPr>
          <p:cNvPr id="12" name="TextBox 11"/>
          <p:cNvSpPr txBox="1"/>
          <p:nvPr/>
        </p:nvSpPr>
        <p:spPr>
          <a:xfrm>
            <a:off x="1652181" y="2423128"/>
            <a:ext cx="369891" cy="369332"/>
          </a:xfrm>
          <a:prstGeom prst="rect">
            <a:avLst/>
          </a:prstGeom>
          <a:noFill/>
        </p:spPr>
        <p:txBody>
          <a:bodyPr wrap="square" rtlCol="0">
            <a:spAutoFit/>
          </a:bodyPr>
          <a:lstStyle/>
          <a:p>
            <a:r>
              <a:rPr lang="en-US" dirty="0">
                <a:latin typeface="Arial"/>
                <a:cs typeface="Arial"/>
              </a:rPr>
              <a:t>A</a:t>
            </a:r>
          </a:p>
        </p:txBody>
      </p:sp>
      <p:sp>
        <p:nvSpPr>
          <p:cNvPr id="13" name="TextBox 12"/>
          <p:cNvSpPr txBox="1"/>
          <p:nvPr/>
        </p:nvSpPr>
        <p:spPr>
          <a:xfrm>
            <a:off x="2207008" y="2423128"/>
            <a:ext cx="332901" cy="369332"/>
          </a:xfrm>
          <a:prstGeom prst="rect">
            <a:avLst/>
          </a:prstGeom>
          <a:noFill/>
        </p:spPr>
        <p:txBody>
          <a:bodyPr wrap="square" rtlCol="0">
            <a:spAutoFit/>
          </a:bodyPr>
          <a:lstStyle/>
          <a:p>
            <a:r>
              <a:rPr lang="en-US" dirty="0">
                <a:latin typeface="Arial"/>
                <a:cs typeface="Arial"/>
              </a:rPr>
              <a:t>B</a:t>
            </a:r>
          </a:p>
        </p:txBody>
      </p:sp>
      <p:sp>
        <p:nvSpPr>
          <p:cNvPr id="14" name="TextBox 13"/>
          <p:cNvSpPr txBox="1"/>
          <p:nvPr/>
        </p:nvSpPr>
        <p:spPr>
          <a:xfrm>
            <a:off x="4623631" y="3451848"/>
            <a:ext cx="295913" cy="369332"/>
          </a:xfrm>
          <a:prstGeom prst="rect">
            <a:avLst/>
          </a:prstGeom>
          <a:noFill/>
        </p:spPr>
        <p:txBody>
          <a:bodyPr wrap="square" rtlCol="0">
            <a:spAutoFit/>
          </a:bodyPr>
          <a:lstStyle/>
          <a:p>
            <a:r>
              <a:rPr lang="en-US" dirty="0">
                <a:latin typeface="Arial"/>
                <a:cs typeface="Arial"/>
              </a:rPr>
              <a:t>F</a:t>
            </a:r>
          </a:p>
        </p:txBody>
      </p:sp>
      <p:sp>
        <p:nvSpPr>
          <p:cNvPr id="15" name="TextBox 14"/>
          <p:cNvSpPr txBox="1"/>
          <p:nvPr/>
        </p:nvSpPr>
        <p:spPr>
          <a:xfrm>
            <a:off x="8485620" y="5190773"/>
            <a:ext cx="328379" cy="369332"/>
          </a:xfrm>
          <a:prstGeom prst="rect">
            <a:avLst/>
          </a:prstGeom>
          <a:noFill/>
        </p:spPr>
        <p:txBody>
          <a:bodyPr wrap="square" rtlCol="0">
            <a:spAutoFit/>
          </a:bodyPr>
          <a:lstStyle/>
          <a:p>
            <a:r>
              <a:rPr lang="en-US" dirty="0">
                <a:latin typeface="Arial"/>
                <a:cs typeface="Arial"/>
              </a:rPr>
              <a:t>F</a:t>
            </a:r>
          </a:p>
        </p:txBody>
      </p:sp>
      <p:sp>
        <p:nvSpPr>
          <p:cNvPr id="16" name="TextBox 15"/>
          <p:cNvSpPr txBox="1"/>
          <p:nvPr/>
        </p:nvSpPr>
        <p:spPr>
          <a:xfrm>
            <a:off x="1060355" y="3919388"/>
            <a:ext cx="369891" cy="369332"/>
          </a:xfrm>
          <a:prstGeom prst="rect">
            <a:avLst/>
          </a:prstGeom>
          <a:noFill/>
        </p:spPr>
        <p:txBody>
          <a:bodyPr wrap="square" rtlCol="0">
            <a:spAutoFit/>
          </a:bodyPr>
          <a:lstStyle/>
          <a:p>
            <a:r>
              <a:rPr lang="en-US" dirty="0">
                <a:latin typeface="Arial"/>
                <a:cs typeface="Arial"/>
              </a:rPr>
              <a:t>A</a:t>
            </a:r>
          </a:p>
        </p:txBody>
      </p:sp>
      <p:sp>
        <p:nvSpPr>
          <p:cNvPr id="17" name="TextBox 16"/>
          <p:cNvSpPr txBox="1"/>
          <p:nvPr/>
        </p:nvSpPr>
        <p:spPr>
          <a:xfrm>
            <a:off x="2712526" y="3919388"/>
            <a:ext cx="332901" cy="369332"/>
          </a:xfrm>
          <a:prstGeom prst="rect">
            <a:avLst/>
          </a:prstGeom>
          <a:noFill/>
        </p:spPr>
        <p:txBody>
          <a:bodyPr wrap="square" rtlCol="0">
            <a:spAutoFit/>
          </a:bodyPr>
          <a:lstStyle/>
          <a:p>
            <a:r>
              <a:rPr lang="en-US" dirty="0">
                <a:latin typeface="Arial"/>
                <a:cs typeface="Arial"/>
              </a:rPr>
              <a:t>B</a:t>
            </a:r>
          </a:p>
        </p:txBody>
      </p:sp>
    </p:spTree>
    <p:extLst>
      <p:ext uri="{BB962C8B-B14F-4D97-AF65-F5344CB8AC3E}">
        <p14:creationId xmlns:p14="http://schemas.microsoft.com/office/powerpoint/2010/main" val="326039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5784</TotalTime>
  <Words>754</Words>
  <Application>Microsoft Macintosh PowerPoint</Application>
  <PresentationFormat>On-screen Show (4:3)</PresentationFormat>
  <Paragraphs>98</Paragraphs>
  <Slides>9</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Calibri</vt:lpstr>
      <vt:lpstr>Arial</vt:lpstr>
      <vt:lpstr>4_Office Theme</vt:lpstr>
      <vt:lpstr>Equation</vt:lpstr>
      <vt:lpstr> Collisions and Newton’s Laws of     Motion</vt:lpstr>
      <vt:lpstr>PowerPoint Presentation</vt:lpstr>
      <vt:lpstr>PowerPoint Presentation</vt:lpstr>
      <vt:lpstr>Collisions of Space Objects with Earth: Examples of Craters in North America </vt:lpstr>
      <vt:lpstr>Newton’s Laws and the Exploration of Meteors/Meteorites</vt:lpstr>
      <vt:lpstr>Newton’s Laws of Motion </vt:lpstr>
      <vt:lpstr>Newton’s Laws of Motion </vt:lpstr>
      <vt:lpstr>Newton’s Laws of Motion </vt:lpstr>
      <vt:lpstr>Newton’s Laws of Motion </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Eugene Cordero</cp:lastModifiedBy>
  <cp:revision>83</cp:revision>
  <dcterms:created xsi:type="dcterms:W3CDTF">2017-06-05T23:28:58Z</dcterms:created>
  <dcterms:modified xsi:type="dcterms:W3CDTF">2018-05-03T23:05:43Z</dcterms:modified>
</cp:coreProperties>
</file>