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1"/>
  </p:sldMasterIdLst>
  <p:notesMasterIdLst>
    <p:notesMasterId r:id="rId16"/>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5" autoAdjust="0"/>
    <p:restoredTop sz="86180" autoAdjust="0"/>
  </p:normalViewPr>
  <p:slideViewPr>
    <p:cSldViewPr snapToGrid="0" snapToObjects="1">
      <p:cViewPr>
        <p:scale>
          <a:sx n="75" d="100"/>
          <a:sy n="75" d="100"/>
        </p:scale>
        <p:origin x="-2664"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5/3/2018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319398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more time discussing</a:t>
            </a:r>
            <a:r>
              <a:rPr lang="en-US" baseline="0" dirty="0"/>
              <a:t> this example since students may get confused with what seems like a contradiction of the term “non-contact force” and the image with the magnet touching all the metal items. Magnetic forces are non contact forces; they pull or push on objects without touching them. So that initial push or pull on the object was without any contact, but the force is so strong on some items that they end up “sticking” to the magnets. </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14</a:t>
            </a:fld>
            <a:endParaRPr lang="en-US"/>
          </a:p>
        </p:txBody>
      </p:sp>
    </p:spTree>
    <p:extLst>
      <p:ext uri="{BB962C8B-B14F-4D97-AF65-F5344CB8AC3E}">
        <p14:creationId xmlns:p14="http://schemas.microsoft.com/office/powerpoint/2010/main" val="298635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a:t>
            </a:r>
            <a:r>
              <a:rPr lang="en-US" b="0" baseline="0" dirty="0"/>
              <a:t>: Do not give away the definitions of the forces, as students will develop their own later.</a:t>
            </a:r>
          </a:p>
          <a:p>
            <a:endParaRPr lang="en-US" b="0" dirty="0"/>
          </a:p>
          <a:p>
            <a:r>
              <a:rPr lang="en-US" b="1" dirty="0"/>
              <a:t>Magnetic Force</a:t>
            </a:r>
            <a:r>
              <a:rPr lang="en-US" b="0" dirty="0"/>
              <a:t> – The force</a:t>
            </a:r>
            <a:r>
              <a:rPr lang="en-US" b="0" baseline="0" dirty="0"/>
              <a:t> of </a:t>
            </a:r>
            <a:r>
              <a:rPr lang="en-US" b="0" dirty="0"/>
              <a:t>attraction</a:t>
            </a:r>
            <a:r>
              <a:rPr lang="en-US" b="0" baseline="0" dirty="0"/>
              <a:t> or repulsion between moving, electrically-charged particles.</a:t>
            </a:r>
          </a:p>
          <a:p>
            <a:r>
              <a:rPr lang="en-US" b="1" baseline="0" dirty="0"/>
              <a:t>Gravitational Force</a:t>
            </a:r>
            <a:r>
              <a:rPr lang="en-US" b="0" baseline="0" dirty="0"/>
              <a:t> </a:t>
            </a:r>
            <a:r>
              <a:rPr lang="en-US" b="0" dirty="0"/>
              <a:t>– The force</a:t>
            </a:r>
            <a:r>
              <a:rPr lang="en-US" b="0" baseline="0" dirty="0"/>
              <a:t> of</a:t>
            </a:r>
            <a:r>
              <a:rPr lang="en-US" b="0" dirty="0"/>
              <a:t> attraction between all masses in the universe.</a:t>
            </a:r>
            <a:endParaRPr lang="en-US" b="1" dirty="0"/>
          </a:p>
          <a:p>
            <a:r>
              <a:rPr lang="en-US" b="1" dirty="0"/>
              <a:t>Electric</a:t>
            </a:r>
            <a:r>
              <a:rPr lang="en-US" b="1" baseline="0" dirty="0"/>
              <a:t> Force</a:t>
            </a:r>
            <a:r>
              <a:rPr lang="en-US" b="0" baseline="0" dirty="0"/>
              <a:t> </a:t>
            </a:r>
            <a:r>
              <a:rPr lang="en-US" b="0" dirty="0"/>
              <a:t>–</a:t>
            </a:r>
            <a:r>
              <a:rPr lang="en-US" b="0" baseline="0" dirty="0"/>
              <a:t> T</a:t>
            </a:r>
            <a:r>
              <a:rPr lang="en-US" baseline="0" dirty="0"/>
              <a:t>he force of attraction or repulsion between electric charges.</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145347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a:t>
            </a:r>
            <a:r>
              <a:rPr lang="en-US" b="0" baseline="0" dirty="0"/>
              <a:t>: Do not give away the definitions of the forces, as students will develop their own later.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next five slides give examples of the different forces. As they are presented, have students brainstorm to develop a definition/explanation of each force.</a:t>
            </a:r>
            <a:endParaRPr lang="en-US" b="0" dirty="0"/>
          </a:p>
          <a:p>
            <a:endParaRPr lang="en-US" b="0" dirty="0"/>
          </a:p>
          <a:p>
            <a:r>
              <a:rPr lang="en-US" b="1" dirty="0"/>
              <a:t>Applied Force </a:t>
            </a:r>
            <a:r>
              <a:rPr lang="en-US" b="0" dirty="0"/>
              <a:t>–</a:t>
            </a:r>
            <a:r>
              <a:rPr lang="en-US" b="1" dirty="0"/>
              <a:t> </a:t>
            </a:r>
            <a:r>
              <a:rPr lang="en-US" b="0" dirty="0"/>
              <a:t>The</a:t>
            </a:r>
            <a:r>
              <a:rPr lang="en-US" dirty="0"/>
              <a:t> force that is applied to an object by a person or another object.</a:t>
            </a:r>
          </a:p>
          <a:p>
            <a:r>
              <a:rPr lang="en-US" b="1" dirty="0"/>
              <a:t>Spring Force </a:t>
            </a:r>
            <a:r>
              <a:rPr lang="en-US" b="0" dirty="0"/>
              <a:t>–</a:t>
            </a:r>
            <a:r>
              <a:rPr lang="en-US" b="1" dirty="0"/>
              <a:t> </a:t>
            </a:r>
            <a:r>
              <a:rPr lang="en-US" b="0" dirty="0"/>
              <a:t>T</a:t>
            </a:r>
            <a:r>
              <a:rPr lang="en-US" dirty="0"/>
              <a:t>he force exerted by a compressed or stretched spring upon any object that is attached to it.</a:t>
            </a:r>
          </a:p>
          <a:p>
            <a:r>
              <a:rPr lang="en-US" b="1" dirty="0"/>
              <a:t>Drag Force </a:t>
            </a:r>
            <a:r>
              <a:rPr lang="en-US" b="0" dirty="0"/>
              <a:t>–</a:t>
            </a:r>
            <a:r>
              <a:rPr lang="en-US" b="1" dirty="0"/>
              <a:t> </a:t>
            </a:r>
            <a:r>
              <a:rPr lang="en-US" b="0" dirty="0"/>
              <a:t>The</a:t>
            </a:r>
            <a:r>
              <a:rPr lang="en-US" dirty="0"/>
              <a:t> force acting opposite to the relative motion of an object moving with respect to a surrounding fluid.</a:t>
            </a:r>
          </a:p>
          <a:p>
            <a:r>
              <a:rPr lang="en-US" b="1" dirty="0"/>
              <a:t>Friction Force </a:t>
            </a:r>
            <a:r>
              <a:rPr lang="en-US" b="0" dirty="0"/>
              <a:t>–</a:t>
            </a:r>
            <a:r>
              <a:rPr lang="en-US" b="1" dirty="0"/>
              <a:t> </a:t>
            </a:r>
            <a:r>
              <a:rPr lang="en-US" b="0" dirty="0"/>
              <a:t>T</a:t>
            </a:r>
            <a:r>
              <a:rPr lang="en-US" dirty="0"/>
              <a:t>he force that opposes the motion of an object.</a:t>
            </a:r>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11003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77809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139365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29863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9</a:t>
            </a:fld>
            <a:endParaRPr lang="en-US"/>
          </a:p>
        </p:txBody>
      </p:sp>
    </p:spTree>
    <p:extLst>
      <p:ext uri="{BB962C8B-B14F-4D97-AF65-F5344CB8AC3E}">
        <p14:creationId xmlns:p14="http://schemas.microsoft.com/office/powerpoint/2010/main" val="182268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10</a:t>
            </a:fld>
            <a:endParaRPr lang="en-US"/>
          </a:p>
        </p:txBody>
      </p:sp>
    </p:spTree>
    <p:extLst>
      <p:ext uri="{BB962C8B-B14F-4D97-AF65-F5344CB8AC3E}">
        <p14:creationId xmlns:p14="http://schemas.microsoft.com/office/powerpoint/2010/main" val="778092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11</a:t>
            </a:fld>
            <a:endParaRPr lang="en-US"/>
          </a:p>
        </p:txBody>
      </p:sp>
    </p:spTree>
    <p:extLst>
      <p:ext uri="{BB962C8B-B14F-4D97-AF65-F5344CB8AC3E}">
        <p14:creationId xmlns:p14="http://schemas.microsoft.com/office/powerpoint/2010/main" val="139365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294851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0760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ext uri="{BB962C8B-B14F-4D97-AF65-F5344CB8AC3E}">
        <p14:creationId xmlns:p14="http://schemas.microsoft.com/office/powerpoint/2010/main" val="354451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1731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401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26054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376367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ext uri="{BB962C8B-B14F-4D97-AF65-F5344CB8AC3E}">
        <p14:creationId xmlns:p14="http://schemas.microsoft.com/office/powerpoint/2010/main" val="3508651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75247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336139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ext uri="{BB962C8B-B14F-4D97-AF65-F5344CB8AC3E}">
        <p14:creationId xmlns:p14="http://schemas.microsoft.com/office/powerpoint/2010/main" val="321093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5/3/2018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916707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5/3/2018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ext uri="{BB962C8B-B14F-4D97-AF65-F5344CB8AC3E}">
        <p14:creationId xmlns:p14="http://schemas.microsoft.com/office/powerpoint/2010/main" val="384456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10348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457200" y="1447800"/>
            <a:ext cx="8229600" cy="1165852"/>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2613652"/>
            <a:ext cx="4605959" cy="2744272"/>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357925"/>
            <a:ext cx="8229600" cy="998426"/>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063159" y="2613651"/>
            <a:ext cx="3623641" cy="2744273"/>
          </a:xfrm>
        </p:spPr>
        <p:txBody>
          <a:bodyPr/>
          <a:lstStyle/>
          <a:p>
            <a:r>
              <a:rPr lang="en-US" dirty="0"/>
              <a:t>Drag picture to placeholder or click icon to add</a:t>
            </a:r>
          </a:p>
        </p:txBody>
      </p:sp>
    </p:spTree>
    <p:extLst>
      <p:ext uri="{BB962C8B-B14F-4D97-AF65-F5344CB8AC3E}">
        <p14:creationId xmlns:p14="http://schemas.microsoft.com/office/powerpoint/2010/main" val="1817279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ext uri="{BB962C8B-B14F-4D97-AF65-F5344CB8AC3E}">
        <p14:creationId xmlns:p14="http://schemas.microsoft.com/office/powerpoint/2010/main" val="1476289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icture with titl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p:nvPr>
        </p:nvSpPr>
        <p:spPr>
          <a:xfrm>
            <a:off x="727552" y="3280990"/>
            <a:ext cx="8416448" cy="2028127"/>
          </a:xfrm>
          <a:solidFill>
            <a:schemeClr val="bg1">
              <a:alpha val="70000"/>
            </a:schemeClr>
          </a:solidFill>
        </p:spPr>
        <p:txBody>
          <a:bodyPr>
            <a:normAutofit/>
          </a:bodyPr>
          <a:lstStyle/>
          <a:p>
            <a:pPr algn="l"/>
            <a:r>
              <a:rPr lang="en-US" sz="4000" b="1">
                <a:latin typeface="Arial"/>
                <a:cs typeface="Arial"/>
              </a:rPr>
              <a:t>Click to edit Master title style</a:t>
            </a:r>
            <a:endParaRPr lang="en-US" sz="4000" b="1" dirty="0">
              <a:latin typeface="Arial"/>
              <a:cs typeface="Arial"/>
            </a:endParaRPr>
          </a:p>
        </p:txBody>
      </p:sp>
    </p:spTree>
    <p:extLst>
      <p:ext uri="{BB962C8B-B14F-4D97-AF65-F5344CB8AC3E}">
        <p14:creationId xmlns:p14="http://schemas.microsoft.com/office/powerpoint/2010/main" val="3342588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457200" y="2474757"/>
            <a:ext cx="8229600" cy="3881593"/>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Content Placeholder 2"/>
          <p:cNvSpPr>
            <a:spLocks noGrp="1"/>
          </p:cNvSpPr>
          <p:nvPr>
            <p:ph sz="half" idx="13"/>
          </p:nvPr>
        </p:nvSpPr>
        <p:spPr>
          <a:xfrm>
            <a:off x="457200" y="1143000"/>
            <a:ext cx="8229599" cy="133175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585079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64696"/>
            <a:ext cx="8252178" cy="1041368"/>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685541"/>
            <a:ext cx="4137378" cy="467080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8" name="Picture Placeholder 7"/>
          <p:cNvSpPr>
            <a:spLocks noGrp="1"/>
          </p:cNvSpPr>
          <p:nvPr>
            <p:ph type="pic" sz="quarter" idx="13"/>
          </p:nvPr>
        </p:nvSpPr>
        <p:spPr>
          <a:xfrm>
            <a:off x="4594578" y="1685541"/>
            <a:ext cx="4092222" cy="4671339"/>
          </a:xfrm>
        </p:spPr>
        <p:txBody>
          <a:bodyPr/>
          <a:lstStyle/>
          <a:p>
            <a:r>
              <a:rPr lang="en-US"/>
              <a:t>Drag picture to placeholder or click icon to add</a:t>
            </a:r>
          </a:p>
        </p:txBody>
      </p:sp>
    </p:spTree>
    <p:extLst>
      <p:ext uri="{BB962C8B-B14F-4D97-AF65-F5344CB8AC3E}">
        <p14:creationId xmlns:p14="http://schemas.microsoft.com/office/powerpoint/2010/main" val="326079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36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85750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5/3/2018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590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ext uri="{BB962C8B-B14F-4D97-AF65-F5344CB8AC3E}">
        <p14:creationId xmlns:p14="http://schemas.microsoft.com/office/powerpoint/2010/main" val="254024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6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94323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77652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5813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91745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StockSnap_P0ASH8Q3TG.jpg"/>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p:pic>
      <p:sp>
        <p:nvSpPr>
          <p:cNvPr id="5" name="Title 4"/>
          <p:cNvSpPr>
            <a:spLocks noGrp="1"/>
          </p:cNvSpPr>
          <p:nvPr>
            <p:ph type="title"/>
          </p:nvPr>
        </p:nvSpPr>
        <p:spPr/>
        <p:txBody>
          <a:bodyPr/>
          <a:lstStyle/>
          <a:p>
            <a:r>
              <a:rPr lang="en-US" dirty="0"/>
              <a:t> Non-Contact and Contact Forces</a:t>
            </a:r>
          </a:p>
        </p:txBody>
      </p:sp>
    </p:spTree>
    <p:extLst>
      <p:ext uri="{BB962C8B-B14F-4D97-AF65-F5344CB8AC3E}">
        <p14:creationId xmlns:p14="http://schemas.microsoft.com/office/powerpoint/2010/main" val="1145446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8U1_PPT_sbs_v01_claw_0004_Layer Comp 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387" y="1447800"/>
            <a:ext cx="7642542" cy="5306910"/>
          </a:xfrm>
          <a:prstGeom prst="rect">
            <a:avLst/>
          </a:prstGeom>
        </p:spPr>
      </p:pic>
      <p:sp>
        <p:nvSpPr>
          <p:cNvPr id="2" name="Title 1"/>
          <p:cNvSpPr>
            <a:spLocks noGrp="1"/>
          </p:cNvSpPr>
          <p:nvPr>
            <p:ph type="title"/>
          </p:nvPr>
        </p:nvSpPr>
        <p:spPr/>
        <p:txBody>
          <a:bodyPr>
            <a:normAutofit fontScale="90000"/>
          </a:bodyPr>
          <a:lstStyle/>
          <a:p>
            <a:r>
              <a:rPr lang="en-US" dirty="0"/>
              <a:t>Indicate which force is shown in the image </a:t>
            </a:r>
            <a:r>
              <a:rPr lang="en-US" dirty="0" smtClean="0"/>
              <a:t>below. </a:t>
            </a:r>
            <a:r>
              <a:rPr lang="en-US" dirty="0"/>
              <a:t>Explain your reasoning.</a:t>
            </a:r>
          </a:p>
        </p:txBody>
      </p:sp>
      <p:sp>
        <p:nvSpPr>
          <p:cNvPr id="5" name="TextBox 4"/>
          <p:cNvSpPr txBox="1"/>
          <p:nvPr/>
        </p:nvSpPr>
        <p:spPr>
          <a:xfrm>
            <a:off x="989302" y="5368436"/>
            <a:ext cx="4719117" cy="461665"/>
          </a:xfrm>
          <a:prstGeom prst="rect">
            <a:avLst/>
          </a:prstGeom>
          <a:solidFill>
            <a:srgbClr val="BFBFBF">
              <a:alpha val="74902"/>
            </a:srgbClr>
          </a:solidFill>
        </p:spPr>
        <p:txBody>
          <a:bodyPr wrap="square" rtlCol="0">
            <a:spAutoFit/>
          </a:bodyPr>
          <a:lstStyle/>
          <a:p>
            <a:r>
              <a:rPr lang="en-US" sz="2400" dirty="0">
                <a:latin typeface="Arial"/>
                <a:cs typeface="Arial"/>
              </a:rPr>
              <a:t>Contact </a:t>
            </a:r>
            <a:r>
              <a:rPr lang="en-US" sz="2400" dirty="0" smtClean="0">
                <a:latin typeface="Arial"/>
                <a:cs typeface="Arial"/>
              </a:rPr>
              <a:t>Force: Applied </a:t>
            </a:r>
            <a:r>
              <a:rPr lang="en-US" sz="2400" dirty="0">
                <a:latin typeface="Arial"/>
                <a:cs typeface="Arial"/>
              </a:rPr>
              <a:t>Force</a:t>
            </a:r>
          </a:p>
        </p:txBody>
      </p:sp>
      <p:cxnSp>
        <p:nvCxnSpPr>
          <p:cNvPr id="7" name="Straight Arrow Connector 6"/>
          <p:cNvCxnSpPr/>
          <p:nvPr/>
        </p:nvCxnSpPr>
        <p:spPr>
          <a:xfrm flipH="1" flipV="1">
            <a:off x="5988869" y="4599007"/>
            <a:ext cx="1975386" cy="606340"/>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844181" y="3883256"/>
            <a:ext cx="1975386" cy="62412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89302" y="6089487"/>
            <a:ext cx="6551109" cy="400110"/>
          </a:xfrm>
          <a:prstGeom prst="rect">
            <a:avLst/>
          </a:prstGeom>
          <a:solidFill>
            <a:srgbClr val="BFBFBF">
              <a:alpha val="74902"/>
            </a:srgbClr>
          </a:solidFill>
        </p:spPr>
        <p:txBody>
          <a:bodyPr wrap="square" rtlCol="0">
            <a:spAutoFit/>
          </a:bodyPr>
          <a:lstStyle/>
          <a:p>
            <a:r>
              <a:rPr lang="en-US" sz="2000" dirty="0">
                <a:solidFill>
                  <a:srgbClr val="000000"/>
                </a:solidFill>
                <a:latin typeface="Arial"/>
                <a:cs typeface="Arial"/>
              </a:rPr>
              <a:t>The </a:t>
            </a:r>
            <a:r>
              <a:rPr lang="en-US" sz="2000" dirty="0" smtClean="0">
                <a:solidFill>
                  <a:srgbClr val="000000"/>
                </a:solidFill>
                <a:latin typeface="Arial"/>
                <a:cs typeface="Arial"/>
              </a:rPr>
              <a:t>players </a:t>
            </a:r>
            <a:r>
              <a:rPr lang="en-US" sz="2000" dirty="0">
                <a:solidFill>
                  <a:srgbClr val="000000"/>
                </a:solidFill>
                <a:latin typeface="Arial"/>
                <a:cs typeface="Arial"/>
              </a:rPr>
              <a:t>are applying force to pull the rope.</a:t>
            </a:r>
          </a:p>
        </p:txBody>
      </p:sp>
    </p:spTree>
    <p:extLst>
      <p:ext uri="{BB962C8B-B14F-4D97-AF65-F5344CB8AC3E}">
        <p14:creationId xmlns:p14="http://schemas.microsoft.com/office/powerpoint/2010/main" val="202559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 descr="Eden+Hazard+Corinthians+v+Chelsea+FIFA+Club+6XZ7WyjW63L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927" y="1613205"/>
            <a:ext cx="7558146" cy="4924250"/>
          </a:xfrm>
          <a:prstGeom prst="rect">
            <a:avLst/>
          </a:prstGeom>
          <a:ln>
            <a:noFill/>
          </a:ln>
          <a:effectLst>
            <a:outerShdw blurRad="292100" dist="139700" dir="2700000" algn="tl" rotWithShape="0">
              <a:srgbClr val="333333">
                <a:alpha val="65000"/>
              </a:srgbClr>
            </a:outerShdw>
          </a:effectLst>
        </p:spPr>
      </p:pic>
      <p:sp>
        <p:nvSpPr>
          <p:cNvPr id="9" name="Title 1"/>
          <p:cNvSpPr>
            <a:spLocks noGrp="1"/>
          </p:cNvSpPr>
          <p:nvPr>
            <p:ph type="title"/>
          </p:nvPr>
        </p:nvSpPr>
        <p:spPr/>
        <p:txBody>
          <a:bodyPr>
            <a:normAutofit/>
          </a:bodyPr>
          <a:lstStyle/>
          <a:p>
            <a:r>
              <a:rPr lang="en-US" sz="3200" dirty="0"/>
              <a:t>Indicate which force is shown in the image below. Explain your reasoning.</a:t>
            </a:r>
          </a:p>
        </p:txBody>
      </p:sp>
      <p:sp>
        <p:nvSpPr>
          <p:cNvPr id="8" name="TextBox 7"/>
          <p:cNvSpPr txBox="1"/>
          <p:nvPr/>
        </p:nvSpPr>
        <p:spPr>
          <a:xfrm>
            <a:off x="5832093" y="1613205"/>
            <a:ext cx="2273708" cy="830997"/>
          </a:xfrm>
          <a:prstGeom prst="rect">
            <a:avLst/>
          </a:prstGeom>
          <a:noFill/>
        </p:spPr>
        <p:txBody>
          <a:bodyPr wrap="square" rtlCol="0">
            <a:spAutoFit/>
          </a:bodyPr>
          <a:lstStyle/>
          <a:p>
            <a:r>
              <a:rPr lang="en-US" sz="2400" dirty="0">
                <a:solidFill>
                  <a:schemeClr val="bg1"/>
                </a:solidFill>
                <a:latin typeface="Arial"/>
                <a:cs typeface="Arial"/>
              </a:rPr>
              <a:t>Contact Force: Applied Force</a:t>
            </a:r>
          </a:p>
        </p:txBody>
      </p:sp>
      <p:cxnSp>
        <p:nvCxnSpPr>
          <p:cNvPr id="4" name="Curved Connector 3"/>
          <p:cNvCxnSpPr/>
          <p:nvPr/>
        </p:nvCxnSpPr>
        <p:spPr>
          <a:xfrm flipV="1">
            <a:off x="4280003" y="4531494"/>
            <a:ext cx="2759270" cy="423357"/>
          </a:xfrm>
          <a:prstGeom prst="curvedConnector3">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432904" y="5410390"/>
            <a:ext cx="5772794" cy="707886"/>
          </a:xfrm>
          <a:prstGeom prst="rect">
            <a:avLst/>
          </a:prstGeom>
          <a:noFill/>
        </p:spPr>
        <p:txBody>
          <a:bodyPr wrap="square" rtlCol="0">
            <a:spAutoFit/>
          </a:bodyPr>
          <a:lstStyle/>
          <a:p>
            <a:r>
              <a:rPr lang="en-US" sz="2000" dirty="0">
                <a:solidFill>
                  <a:schemeClr val="bg1"/>
                </a:solidFill>
                <a:latin typeface="Arial"/>
                <a:cs typeface="Arial"/>
              </a:rPr>
              <a:t>The soccer player applies force to the soccer ball when </a:t>
            </a:r>
            <a:r>
              <a:rPr lang="en-US" sz="2000" dirty="0" smtClean="0">
                <a:solidFill>
                  <a:schemeClr val="bg1"/>
                </a:solidFill>
                <a:latin typeface="Arial"/>
                <a:cs typeface="Arial"/>
              </a:rPr>
              <a:t>he </a:t>
            </a:r>
            <a:r>
              <a:rPr lang="en-US" sz="2000" dirty="0">
                <a:solidFill>
                  <a:schemeClr val="bg1"/>
                </a:solidFill>
                <a:latin typeface="Arial"/>
                <a:cs typeface="Arial"/>
              </a:rPr>
              <a:t>kicks it.</a:t>
            </a:r>
          </a:p>
        </p:txBody>
      </p:sp>
    </p:spTree>
    <p:extLst>
      <p:ext uri="{BB962C8B-B14F-4D97-AF65-F5344CB8AC3E}">
        <p14:creationId xmlns:p14="http://schemas.microsoft.com/office/powerpoint/2010/main" val="40904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Indicate which force is shown in the image below. Explain your reasoning.</a:t>
            </a:r>
          </a:p>
        </p:txBody>
      </p:sp>
      <p:pic>
        <p:nvPicPr>
          <p:cNvPr id="5" name="Content Placeholder 4" descr="road-traffic-car-business.jpg"/>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812800" y="1449249"/>
            <a:ext cx="7518400" cy="490565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82070" y="1476991"/>
            <a:ext cx="4604330" cy="830997"/>
          </a:xfrm>
          <a:prstGeom prst="rect">
            <a:avLst/>
          </a:prstGeom>
          <a:noFill/>
        </p:spPr>
        <p:txBody>
          <a:bodyPr wrap="square" rtlCol="0">
            <a:spAutoFit/>
          </a:bodyPr>
          <a:lstStyle/>
          <a:p>
            <a:r>
              <a:rPr lang="en-US" sz="2400" dirty="0">
                <a:solidFill>
                  <a:schemeClr val="bg1"/>
                </a:solidFill>
                <a:latin typeface="Arial"/>
                <a:cs typeface="Arial"/>
              </a:rPr>
              <a:t>Contact Forces: </a:t>
            </a:r>
          </a:p>
          <a:p>
            <a:r>
              <a:rPr lang="en-US" sz="2400" dirty="0">
                <a:solidFill>
                  <a:schemeClr val="bg1"/>
                </a:solidFill>
                <a:latin typeface="Arial"/>
                <a:cs typeface="Arial"/>
              </a:rPr>
              <a:t>Applied Force &amp; Frictional Force</a:t>
            </a:r>
          </a:p>
        </p:txBody>
      </p:sp>
      <p:cxnSp>
        <p:nvCxnSpPr>
          <p:cNvPr id="8" name="Straight Arrow Connector 7"/>
          <p:cNvCxnSpPr/>
          <p:nvPr/>
        </p:nvCxnSpPr>
        <p:spPr>
          <a:xfrm>
            <a:off x="3621542" y="5372566"/>
            <a:ext cx="1050404"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533212" y="5372566"/>
            <a:ext cx="1050404"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389747" y="5003234"/>
            <a:ext cx="282199"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a:t>
            </a:r>
          </a:p>
        </p:txBody>
      </p:sp>
      <p:sp>
        <p:nvSpPr>
          <p:cNvPr id="12" name="TextBox 11"/>
          <p:cNvSpPr txBox="1"/>
          <p:nvPr/>
        </p:nvSpPr>
        <p:spPr>
          <a:xfrm>
            <a:off x="7301417" y="5003234"/>
            <a:ext cx="282199"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f</a:t>
            </a:r>
          </a:p>
        </p:txBody>
      </p:sp>
      <p:sp>
        <p:nvSpPr>
          <p:cNvPr id="9" name="TextBox 8"/>
          <p:cNvSpPr txBox="1"/>
          <p:nvPr/>
        </p:nvSpPr>
        <p:spPr>
          <a:xfrm>
            <a:off x="3621542" y="5449283"/>
            <a:ext cx="4349732" cy="830997"/>
          </a:xfrm>
          <a:prstGeom prst="rect">
            <a:avLst/>
          </a:prstGeom>
          <a:noFill/>
        </p:spPr>
        <p:txBody>
          <a:bodyPr wrap="square" rtlCol="0">
            <a:spAutoFit/>
          </a:bodyPr>
          <a:lstStyle/>
          <a:p>
            <a:r>
              <a:rPr lang="en-US" sz="2400" dirty="0">
                <a:solidFill>
                  <a:schemeClr val="bg1"/>
                </a:solidFill>
                <a:latin typeface="Arial"/>
                <a:cs typeface="Arial"/>
              </a:rPr>
              <a:t>There is friction between the road and the tires.</a:t>
            </a:r>
          </a:p>
        </p:txBody>
      </p:sp>
      <p:sp>
        <p:nvSpPr>
          <p:cNvPr id="13" name="TextBox 12"/>
          <p:cNvSpPr txBox="1"/>
          <p:nvPr/>
        </p:nvSpPr>
        <p:spPr>
          <a:xfrm>
            <a:off x="1138945" y="2758151"/>
            <a:ext cx="5818323" cy="830997"/>
          </a:xfrm>
          <a:prstGeom prst="rect">
            <a:avLst/>
          </a:prstGeom>
          <a:noFill/>
        </p:spPr>
        <p:txBody>
          <a:bodyPr wrap="square" rtlCol="0">
            <a:spAutoFit/>
          </a:bodyPr>
          <a:lstStyle/>
          <a:p>
            <a:r>
              <a:rPr lang="en-US" sz="2400" dirty="0">
                <a:solidFill>
                  <a:schemeClr val="bg1"/>
                </a:solidFill>
                <a:latin typeface="Arial"/>
                <a:cs typeface="Arial"/>
              </a:rPr>
              <a:t>The applied force from the engine pushes the car forward.</a:t>
            </a:r>
          </a:p>
        </p:txBody>
      </p:sp>
    </p:spTree>
    <p:extLst>
      <p:ext uri="{BB962C8B-B14F-4D97-AF65-F5344CB8AC3E}">
        <p14:creationId xmlns:p14="http://schemas.microsoft.com/office/powerpoint/2010/main" val="329956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9"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t>Indicate which force is shown in the image below. Explain your reasoning.</a:t>
            </a:r>
          </a:p>
        </p:txBody>
      </p:sp>
      <p:pic>
        <p:nvPicPr>
          <p:cNvPr id="5" name="Content Placeholder 4" descr="hires_130417-F-LX370-462.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12372" b="-12372"/>
          <a:stretch/>
        </p:blipFill>
        <p:spPr>
          <a:xfrm>
            <a:off x="812800" y="1447800"/>
            <a:ext cx="4410304" cy="490854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23000" y="1909737"/>
            <a:ext cx="3821000" cy="461665"/>
          </a:xfrm>
          <a:prstGeom prst="rect">
            <a:avLst/>
          </a:prstGeom>
          <a:noFill/>
        </p:spPr>
        <p:txBody>
          <a:bodyPr wrap="square" rtlCol="0">
            <a:spAutoFit/>
          </a:bodyPr>
          <a:lstStyle/>
          <a:p>
            <a:r>
              <a:rPr lang="en-US" sz="2400" dirty="0">
                <a:latin typeface="Arial"/>
                <a:cs typeface="Arial"/>
              </a:rPr>
              <a:t>Contact Force: Drag Force</a:t>
            </a:r>
          </a:p>
        </p:txBody>
      </p:sp>
      <p:sp>
        <p:nvSpPr>
          <p:cNvPr id="8" name="TextBox 7"/>
          <p:cNvSpPr txBox="1"/>
          <p:nvPr/>
        </p:nvSpPr>
        <p:spPr>
          <a:xfrm>
            <a:off x="912696" y="4631376"/>
            <a:ext cx="2926418" cy="830997"/>
          </a:xfrm>
          <a:prstGeom prst="rect">
            <a:avLst/>
          </a:prstGeom>
          <a:noFill/>
        </p:spPr>
        <p:txBody>
          <a:bodyPr wrap="square" rtlCol="0">
            <a:spAutoFit/>
          </a:bodyPr>
          <a:lstStyle/>
          <a:p>
            <a:r>
              <a:rPr lang="en-US" sz="2400" dirty="0">
                <a:solidFill>
                  <a:schemeClr val="bg1"/>
                </a:solidFill>
                <a:latin typeface="Arial"/>
                <a:cs typeface="Arial"/>
              </a:rPr>
              <a:t>Non-Contact Force: Gravity </a:t>
            </a:r>
          </a:p>
        </p:txBody>
      </p:sp>
      <p:cxnSp>
        <p:nvCxnSpPr>
          <p:cNvPr id="10" name="Straight Arrow Connector 9"/>
          <p:cNvCxnSpPr/>
          <p:nvPr/>
        </p:nvCxnSpPr>
        <p:spPr>
          <a:xfrm flipH="1">
            <a:off x="4734656" y="3857258"/>
            <a:ext cx="0" cy="67423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001222" y="2176030"/>
            <a:ext cx="0" cy="9050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819480" y="3857258"/>
            <a:ext cx="3067576" cy="707886"/>
          </a:xfrm>
          <a:prstGeom prst="rect">
            <a:avLst/>
          </a:prstGeom>
          <a:noFill/>
        </p:spPr>
        <p:txBody>
          <a:bodyPr wrap="square" rtlCol="0">
            <a:spAutoFit/>
          </a:bodyPr>
          <a:lstStyle/>
          <a:p>
            <a:r>
              <a:rPr lang="en-US" sz="2000" dirty="0">
                <a:solidFill>
                  <a:schemeClr val="bg1"/>
                </a:solidFill>
                <a:latin typeface="Arial"/>
                <a:cs typeface="Arial"/>
              </a:rPr>
              <a:t>Gravity pulls the objects down towards Earth.</a:t>
            </a:r>
          </a:p>
        </p:txBody>
      </p:sp>
      <p:sp>
        <p:nvSpPr>
          <p:cNvPr id="12" name="TextBox 11"/>
          <p:cNvSpPr txBox="1"/>
          <p:nvPr/>
        </p:nvSpPr>
        <p:spPr>
          <a:xfrm>
            <a:off x="5337271" y="2408468"/>
            <a:ext cx="3211232" cy="1477328"/>
          </a:xfrm>
          <a:prstGeom prst="rect">
            <a:avLst/>
          </a:prstGeom>
          <a:noFill/>
        </p:spPr>
        <p:txBody>
          <a:bodyPr wrap="square" rtlCol="0">
            <a:spAutoFit/>
          </a:bodyPr>
          <a:lstStyle/>
          <a:p>
            <a:r>
              <a:rPr lang="en-US" dirty="0">
                <a:latin typeface="Arial"/>
                <a:cs typeface="Arial"/>
              </a:rPr>
              <a:t>Air resistance (drag) acts in the opposite direction of the parachute moving through the air, helping it come down more slowly.</a:t>
            </a:r>
          </a:p>
        </p:txBody>
      </p:sp>
    </p:spTree>
    <p:extLst>
      <p:ext uri="{BB962C8B-B14F-4D97-AF65-F5344CB8AC3E}">
        <p14:creationId xmlns:p14="http://schemas.microsoft.com/office/powerpoint/2010/main" val="11495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3200" dirty="0"/>
              <a:t>Indicate which force is shown in the image below. Explain your reasoning.</a:t>
            </a:r>
          </a:p>
        </p:txBody>
      </p:sp>
      <p:pic>
        <p:nvPicPr>
          <p:cNvPr id="4" name="Content Placeholder 3" descr="1112px-Ceramic_magnets.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tretch/>
        </p:blipFill>
        <p:spPr>
          <a:xfrm>
            <a:off x="1857676" y="1585434"/>
            <a:ext cx="5428648" cy="499904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925125" y="1674317"/>
            <a:ext cx="3450096" cy="830997"/>
          </a:xfrm>
          <a:prstGeom prst="rect">
            <a:avLst/>
          </a:prstGeom>
          <a:noFill/>
        </p:spPr>
        <p:txBody>
          <a:bodyPr wrap="square" rtlCol="0">
            <a:spAutoFit/>
          </a:bodyPr>
          <a:lstStyle/>
          <a:p>
            <a:r>
              <a:rPr lang="en-US" sz="2400" dirty="0">
                <a:solidFill>
                  <a:schemeClr val="bg1"/>
                </a:solidFill>
                <a:latin typeface="Arial"/>
                <a:cs typeface="Arial"/>
              </a:rPr>
              <a:t>Non-Contact Force: Magnetic Force</a:t>
            </a:r>
          </a:p>
        </p:txBody>
      </p:sp>
      <p:cxnSp>
        <p:nvCxnSpPr>
          <p:cNvPr id="12" name="Curved Connector 11"/>
          <p:cNvCxnSpPr/>
          <p:nvPr/>
        </p:nvCxnSpPr>
        <p:spPr>
          <a:xfrm rot="10800000">
            <a:off x="2654000" y="3096629"/>
            <a:ext cx="1756696" cy="441825"/>
          </a:xfrm>
          <a:prstGeom prst="curvedConnector3">
            <a:avLst>
              <a:gd name="adj1" fmla="val 50000"/>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rot="10800000">
            <a:off x="2428688" y="3358507"/>
            <a:ext cx="1872765" cy="441825"/>
          </a:xfrm>
          <a:prstGeom prst="curvedConnector3">
            <a:avLst>
              <a:gd name="adj1" fmla="val 50000"/>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10800000">
            <a:off x="2890314" y="2808972"/>
            <a:ext cx="1684247" cy="441825"/>
          </a:xfrm>
          <a:prstGeom prst="curvedConnector3">
            <a:avLst>
              <a:gd name="adj1" fmla="val 50000"/>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48949" y="4149268"/>
            <a:ext cx="4831950" cy="707886"/>
          </a:xfrm>
          <a:prstGeom prst="rect">
            <a:avLst/>
          </a:prstGeom>
          <a:noFill/>
        </p:spPr>
        <p:txBody>
          <a:bodyPr wrap="square" rtlCol="0">
            <a:spAutoFit/>
          </a:bodyPr>
          <a:lstStyle/>
          <a:p>
            <a:r>
              <a:rPr lang="en-US" sz="2000" dirty="0">
                <a:solidFill>
                  <a:srgbClr val="F2F2F2"/>
                </a:solidFill>
                <a:latin typeface="Arial"/>
                <a:cs typeface="Arial"/>
              </a:rPr>
              <a:t>The magnetic force pulls the metal objects towards the magnets. </a:t>
            </a:r>
          </a:p>
        </p:txBody>
      </p:sp>
      <p:sp>
        <p:nvSpPr>
          <p:cNvPr id="2" name="Rectangle 1"/>
          <p:cNvSpPr/>
          <p:nvPr/>
        </p:nvSpPr>
        <p:spPr>
          <a:xfrm>
            <a:off x="2654000" y="4765533"/>
            <a:ext cx="3236331" cy="861774"/>
          </a:xfrm>
          <a:prstGeom prst="rect">
            <a:avLst/>
          </a:prstGeom>
        </p:spPr>
        <p:txBody>
          <a:bodyPr wrap="square">
            <a:spAutoFit/>
          </a:bodyPr>
          <a:lstStyle/>
          <a:p>
            <a:r>
              <a:rPr lang="en-US" sz="1600" dirty="0">
                <a:solidFill>
                  <a:srgbClr val="F2F2F2"/>
                </a:solidFill>
                <a:latin typeface="Arial"/>
                <a:cs typeface="Arial"/>
              </a:rPr>
              <a:t>*The force of attraction is so strong that the metal items end up sticking to the magnet</a:t>
            </a:r>
            <a:r>
              <a:rPr lang="en-US" dirty="0">
                <a:solidFill>
                  <a:srgbClr val="F2F2F2"/>
                </a:solidFill>
                <a:latin typeface="Arial"/>
                <a:cs typeface="Arial"/>
              </a:rPr>
              <a:t>. </a:t>
            </a:r>
          </a:p>
        </p:txBody>
      </p:sp>
    </p:spTree>
    <p:extLst>
      <p:ext uri="{BB962C8B-B14F-4D97-AF65-F5344CB8AC3E}">
        <p14:creationId xmlns:p14="http://schemas.microsoft.com/office/powerpoint/2010/main" val="1953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Non-Contact Forces</a:t>
            </a:r>
          </a:p>
        </p:txBody>
      </p:sp>
      <p:sp>
        <p:nvSpPr>
          <p:cNvPr id="3" name="Content Placeholder 2"/>
          <p:cNvSpPr>
            <a:spLocks noGrp="1"/>
          </p:cNvSpPr>
          <p:nvPr>
            <p:ph idx="1"/>
          </p:nvPr>
        </p:nvSpPr>
        <p:spPr>
          <a:xfrm>
            <a:off x="457200" y="1506064"/>
            <a:ext cx="8252178" cy="2742428"/>
          </a:xfrm>
        </p:spPr>
        <p:txBody>
          <a:bodyPr>
            <a:normAutofit/>
          </a:bodyPr>
          <a:lstStyle/>
          <a:p>
            <a:pPr>
              <a:lnSpc>
                <a:spcPct val="90000"/>
              </a:lnSpc>
            </a:pPr>
            <a:r>
              <a:rPr lang="en-US" sz="2400" dirty="0"/>
              <a:t>Forces that act on an object without physically coming into contact with </a:t>
            </a:r>
            <a:r>
              <a:rPr lang="en-US" sz="2400" dirty="0" smtClean="0"/>
              <a:t>it</a:t>
            </a:r>
            <a:endParaRPr lang="en-US" sz="2400" dirty="0"/>
          </a:p>
          <a:p>
            <a:pPr>
              <a:lnSpc>
                <a:spcPct val="90000"/>
              </a:lnSpc>
            </a:pPr>
            <a:endParaRPr lang="en-US" sz="800" dirty="0"/>
          </a:p>
          <a:p>
            <a:pPr>
              <a:lnSpc>
                <a:spcPct val="90000"/>
              </a:lnSpc>
            </a:pPr>
            <a:r>
              <a:rPr lang="en-US" sz="2400" dirty="0"/>
              <a:t>Examples:</a:t>
            </a:r>
          </a:p>
          <a:p>
            <a:pPr marL="457200" indent="-457200">
              <a:lnSpc>
                <a:spcPct val="90000"/>
              </a:lnSpc>
              <a:buFont typeface="Arial"/>
              <a:buChar char="•"/>
            </a:pPr>
            <a:r>
              <a:rPr lang="en-US" sz="2400" dirty="0"/>
              <a:t>Magnetic Force</a:t>
            </a:r>
          </a:p>
          <a:p>
            <a:pPr marL="457200" indent="-457200">
              <a:lnSpc>
                <a:spcPct val="90000"/>
              </a:lnSpc>
              <a:buFont typeface="Arial"/>
              <a:buChar char="•"/>
            </a:pPr>
            <a:r>
              <a:rPr lang="en-US" sz="2400" dirty="0"/>
              <a:t>Gravitational Force</a:t>
            </a:r>
          </a:p>
          <a:p>
            <a:pPr marL="457200" indent="-457200">
              <a:lnSpc>
                <a:spcPct val="90000"/>
              </a:lnSpc>
              <a:buFont typeface="Arial"/>
              <a:buChar char="•"/>
            </a:pPr>
            <a:r>
              <a:rPr lang="en-US" sz="2400" dirty="0"/>
              <a:t>Electric Force </a:t>
            </a:r>
          </a:p>
          <a:p>
            <a:endParaRPr lang="en-US" sz="2400" dirty="0"/>
          </a:p>
        </p:txBody>
      </p:sp>
      <p:sp>
        <p:nvSpPr>
          <p:cNvPr id="13" name="TextBox 12"/>
          <p:cNvSpPr txBox="1"/>
          <p:nvPr/>
        </p:nvSpPr>
        <p:spPr>
          <a:xfrm>
            <a:off x="1503408" y="4628868"/>
            <a:ext cx="1665862" cy="1323439"/>
          </a:xfrm>
          <a:prstGeom prst="rect">
            <a:avLst/>
          </a:prstGeom>
          <a:noFill/>
        </p:spPr>
        <p:txBody>
          <a:bodyPr wrap="square" rtlCol="0">
            <a:spAutoFit/>
          </a:bodyPr>
          <a:lstStyle/>
          <a:p>
            <a:r>
              <a:rPr lang="en-US" sz="2000" i="1" dirty="0">
                <a:latin typeface="Arial"/>
                <a:cs typeface="Arial"/>
              </a:rPr>
              <a:t>Particles can be positively or negatively charged.</a:t>
            </a:r>
          </a:p>
        </p:txBody>
      </p:sp>
      <p:grpSp>
        <p:nvGrpSpPr>
          <p:cNvPr id="20" name="Group 19"/>
          <p:cNvGrpSpPr/>
          <p:nvPr/>
        </p:nvGrpSpPr>
        <p:grpSpPr>
          <a:xfrm>
            <a:off x="3777061" y="5133452"/>
            <a:ext cx="619538" cy="649798"/>
            <a:chOff x="4204126" y="5117948"/>
            <a:chExt cx="619538" cy="649798"/>
          </a:xfrm>
        </p:grpSpPr>
        <p:sp>
          <p:nvSpPr>
            <p:cNvPr id="21" name="Oval 20"/>
            <p:cNvSpPr/>
            <p:nvPr/>
          </p:nvSpPr>
          <p:spPr>
            <a:xfrm>
              <a:off x="4204126" y="5179143"/>
              <a:ext cx="619538" cy="5886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2" name="TextBox 21"/>
            <p:cNvSpPr txBox="1"/>
            <p:nvPr/>
          </p:nvSpPr>
          <p:spPr>
            <a:xfrm>
              <a:off x="4328413" y="5117948"/>
              <a:ext cx="360769" cy="646331"/>
            </a:xfrm>
            <a:prstGeom prst="rect">
              <a:avLst/>
            </a:prstGeom>
            <a:noFill/>
          </p:spPr>
          <p:txBody>
            <a:bodyPr wrap="square" rtlCol="0">
              <a:spAutoFit/>
            </a:bodyPr>
            <a:lstStyle/>
            <a:p>
              <a:r>
                <a:rPr lang="en-US" sz="3600" b="1" dirty="0"/>
                <a:t>+</a:t>
              </a:r>
            </a:p>
          </p:txBody>
        </p:sp>
      </p:grpSp>
      <p:grpSp>
        <p:nvGrpSpPr>
          <p:cNvPr id="23" name="Group 22"/>
          <p:cNvGrpSpPr/>
          <p:nvPr/>
        </p:nvGrpSpPr>
        <p:grpSpPr>
          <a:xfrm>
            <a:off x="3777061" y="5855739"/>
            <a:ext cx="619538" cy="685171"/>
            <a:chOff x="4204126" y="5900951"/>
            <a:chExt cx="619538" cy="685171"/>
          </a:xfrm>
        </p:grpSpPr>
        <p:sp>
          <p:nvSpPr>
            <p:cNvPr id="24" name="Oval 23"/>
            <p:cNvSpPr/>
            <p:nvPr/>
          </p:nvSpPr>
          <p:spPr>
            <a:xfrm>
              <a:off x="4204126" y="5997519"/>
              <a:ext cx="619538" cy="588603"/>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TextBox 24"/>
            <p:cNvSpPr txBox="1"/>
            <p:nvPr/>
          </p:nvSpPr>
          <p:spPr>
            <a:xfrm>
              <a:off x="4361632" y="5900951"/>
              <a:ext cx="360769" cy="646331"/>
            </a:xfrm>
            <a:prstGeom prst="rect">
              <a:avLst/>
            </a:prstGeom>
            <a:noFill/>
          </p:spPr>
          <p:txBody>
            <a:bodyPr wrap="square" rtlCol="0">
              <a:spAutoFit/>
            </a:bodyPr>
            <a:lstStyle/>
            <a:p>
              <a:r>
                <a:rPr lang="en-US" sz="3600" b="1" dirty="0"/>
                <a:t>-</a:t>
              </a:r>
            </a:p>
          </p:txBody>
        </p:sp>
      </p:grpSp>
      <p:grpSp>
        <p:nvGrpSpPr>
          <p:cNvPr id="26" name="Group 25"/>
          <p:cNvGrpSpPr/>
          <p:nvPr/>
        </p:nvGrpSpPr>
        <p:grpSpPr>
          <a:xfrm>
            <a:off x="5092315" y="5133452"/>
            <a:ext cx="619538" cy="649798"/>
            <a:chOff x="4204126" y="5117948"/>
            <a:chExt cx="619538" cy="649798"/>
          </a:xfrm>
        </p:grpSpPr>
        <p:sp>
          <p:nvSpPr>
            <p:cNvPr id="27" name="Oval 26"/>
            <p:cNvSpPr/>
            <p:nvPr/>
          </p:nvSpPr>
          <p:spPr>
            <a:xfrm>
              <a:off x="4204126" y="5179143"/>
              <a:ext cx="619538" cy="5886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8" name="TextBox 27"/>
            <p:cNvSpPr txBox="1"/>
            <p:nvPr/>
          </p:nvSpPr>
          <p:spPr>
            <a:xfrm>
              <a:off x="4328413" y="5117948"/>
              <a:ext cx="360769" cy="646331"/>
            </a:xfrm>
            <a:prstGeom prst="rect">
              <a:avLst/>
            </a:prstGeom>
            <a:noFill/>
          </p:spPr>
          <p:txBody>
            <a:bodyPr wrap="square" rtlCol="0">
              <a:spAutoFit/>
            </a:bodyPr>
            <a:lstStyle/>
            <a:p>
              <a:r>
                <a:rPr lang="en-US" sz="3600" b="1" dirty="0"/>
                <a:t>+</a:t>
              </a:r>
            </a:p>
          </p:txBody>
        </p:sp>
      </p:grpSp>
      <p:grpSp>
        <p:nvGrpSpPr>
          <p:cNvPr id="29" name="Group 28"/>
          <p:cNvGrpSpPr/>
          <p:nvPr/>
        </p:nvGrpSpPr>
        <p:grpSpPr>
          <a:xfrm>
            <a:off x="5092315" y="5855739"/>
            <a:ext cx="619538" cy="685171"/>
            <a:chOff x="4204126" y="5900951"/>
            <a:chExt cx="619538" cy="685171"/>
          </a:xfrm>
        </p:grpSpPr>
        <p:sp>
          <p:nvSpPr>
            <p:cNvPr id="30" name="Oval 29"/>
            <p:cNvSpPr/>
            <p:nvPr/>
          </p:nvSpPr>
          <p:spPr>
            <a:xfrm>
              <a:off x="4204126" y="5997519"/>
              <a:ext cx="619538" cy="588603"/>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TextBox 30"/>
            <p:cNvSpPr txBox="1"/>
            <p:nvPr/>
          </p:nvSpPr>
          <p:spPr>
            <a:xfrm>
              <a:off x="4361632" y="5900951"/>
              <a:ext cx="360769" cy="646331"/>
            </a:xfrm>
            <a:prstGeom prst="rect">
              <a:avLst/>
            </a:prstGeom>
            <a:noFill/>
          </p:spPr>
          <p:txBody>
            <a:bodyPr wrap="square" rtlCol="0">
              <a:spAutoFit/>
            </a:bodyPr>
            <a:lstStyle/>
            <a:p>
              <a:r>
                <a:rPr lang="en-US" sz="3600" b="1" dirty="0"/>
                <a:t>-</a:t>
              </a:r>
            </a:p>
          </p:txBody>
        </p:sp>
      </p:grpSp>
      <p:grpSp>
        <p:nvGrpSpPr>
          <p:cNvPr id="32" name="Group 31"/>
          <p:cNvGrpSpPr/>
          <p:nvPr/>
        </p:nvGrpSpPr>
        <p:grpSpPr>
          <a:xfrm>
            <a:off x="5092315" y="4248492"/>
            <a:ext cx="619538" cy="685171"/>
            <a:chOff x="4204126" y="5900951"/>
            <a:chExt cx="619538" cy="685171"/>
          </a:xfrm>
        </p:grpSpPr>
        <p:sp>
          <p:nvSpPr>
            <p:cNvPr id="33" name="Oval 32"/>
            <p:cNvSpPr/>
            <p:nvPr/>
          </p:nvSpPr>
          <p:spPr>
            <a:xfrm>
              <a:off x="4204126" y="5997519"/>
              <a:ext cx="619538" cy="588603"/>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TextBox 33"/>
            <p:cNvSpPr txBox="1"/>
            <p:nvPr/>
          </p:nvSpPr>
          <p:spPr>
            <a:xfrm>
              <a:off x="4361632" y="5900951"/>
              <a:ext cx="360769" cy="646331"/>
            </a:xfrm>
            <a:prstGeom prst="rect">
              <a:avLst/>
            </a:prstGeom>
            <a:noFill/>
          </p:spPr>
          <p:txBody>
            <a:bodyPr wrap="square" rtlCol="0">
              <a:spAutoFit/>
            </a:bodyPr>
            <a:lstStyle/>
            <a:p>
              <a:r>
                <a:rPr lang="en-US" sz="3600" b="1" dirty="0"/>
                <a:t>-</a:t>
              </a:r>
            </a:p>
          </p:txBody>
        </p:sp>
      </p:grpSp>
      <p:grpSp>
        <p:nvGrpSpPr>
          <p:cNvPr id="35" name="Group 34"/>
          <p:cNvGrpSpPr/>
          <p:nvPr/>
        </p:nvGrpSpPr>
        <p:grpSpPr>
          <a:xfrm>
            <a:off x="3777061" y="4283865"/>
            <a:ext cx="619538" cy="649798"/>
            <a:chOff x="4204126" y="5117948"/>
            <a:chExt cx="619538" cy="649798"/>
          </a:xfrm>
        </p:grpSpPr>
        <p:sp>
          <p:nvSpPr>
            <p:cNvPr id="36" name="Oval 35"/>
            <p:cNvSpPr/>
            <p:nvPr/>
          </p:nvSpPr>
          <p:spPr>
            <a:xfrm>
              <a:off x="4204126" y="5179143"/>
              <a:ext cx="619538" cy="58860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7" name="TextBox 36"/>
            <p:cNvSpPr txBox="1"/>
            <p:nvPr/>
          </p:nvSpPr>
          <p:spPr>
            <a:xfrm>
              <a:off x="4328413" y="5117948"/>
              <a:ext cx="360769" cy="646331"/>
            </a:xfrm>
            <a:prstGeom prst="rect">
              <a:avLst/>
            </a:prstGeom>
            <a:noFill/>
          </p:spPr>
          <p:txBody>
            <a:bodyPr wrap="square" rtlCol="0">
              <a:spAutoFit/>
            </a:bodyPr>
            <a:lstStyle/>
            <a:p>
              <a:r>
                <a:rPr lang="en-US" sz="3600" b="1" dirty="0"/>
                <a:t>+</a:t>
              </a:r>
            </a:p>
          </p:txBody>
        </p:sp>
      </p:grpSp>
      <p:cxnSp>
        <p:nvCxnSpPr>
          <p:cNvPr id="40" name="Straight Arrow Connector 39"/>
          <p:cNvCxnSpPr/>
          <p:nvPr/>
        </p:nvCxnSpPr>
        <p:spPr>
          <a:xfrm flipH="1">
            <a:off x="4791030" y="4646963"/>
            <a:ext cx="267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rot="10800000" flipH="1">
            <a:off x="4442502" y="4646366"/>
            <a:ext cx="267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p:nvPr/>
        </p:nvCxnSpPr>
        <p:spPr>
          <a:xfrm rot="10800000" flipH="1">
            <a:off x="5757741" y="5498914"/>
            <a:ext cx="267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rot="10800000" flipH="1">
            <a:off x="5757740" y="6281917"/>
            <a:ext cx="267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flipH="1">
            <a:off x="3478559" y="5496225"/>
            <a:ext cx="267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a:off x="3478558" y="6279228"/>
            <a:ext cx="2679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TextBox 45"/>
          <p:cNvSpPr txBox="1"/>
          <p:nvPr/>
        </p:nvSpPr>
        <p:spPr>
          <a:xfrm>
            <a:off x="6134138" y="4453773"/>
            <a:ext cx="968380" cy="371175"/>
          </a:xfrm>
          <a:prstGeom prst="rect">
            <a:avLst/>
          </a:prstGeom>
          <a:noFill/>
        </p:spPr>
        <p:txBody>
          <a:bodyPr wrap="square" rtlCol="0">
            <a:spAutoFit/>
          </a:bodyPr>
          <a:lstStyle/>
          <a:p>
            <a:r>
              <a:rPr lang="en-US" i="1" dirty="0">
                <a:latin typeface="Arial"/>
                <a:cs typeface="Arial"/>
              </a:rPr>
              <a:t>Attract</a:t>
            </a:r>
          </a:p>
        </p:txBody>
      </p:sp>
      <p:sp>
        <p:nvSpPr>
          <p:cNvPr id="47" name="Right Brace 46"/>
          <p:cNvSpPr/>
          <p:nvPr/>
        </p:nvSpPr>
        <p:spPr>
          <a:xfrm>
            <a:off x="6106920" y="5389132"/>
            <a:ext cx="466738" cy="1005845"/>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TextBox 47"/>
          <p:cNvSpPr txBox="1"/>
          <p:nvPr/>
        </p:nvSpPr>
        <p:spPr>
          <a:xfrm>
            <a:off x="6665463" y="5670151"/>
            <a:ext cx="968380" cy="371175"/>
          </a:xfrm>
          <a:prstGeom prst="rect">
            <a:avLst/>
          </a:prstGeom>
          <a:noFill/>
        </p:spPr>
        <p:txBody>
          <a:bodyPr wrap="square" rtlCol="0">
            <a:spAutoFit/>
          </a:bodyPr>
          <a:lstStyle/>
          <a:p>
            <a:r>
              <a:rPr lang="en-US" i="1" dirty="0">
                <a:latin typeface="Arial"/>
                <a:cs typeface="Arial"/>
              </a:rPr>
              <a:t>Repel</a:t>
            </a:r>
          </a:p>
        </p:txBody>
      </p:sp>
    </p:spTree>
    <p:extLst>
      <p:ext uri="{BB962C8B-B14F-4D97-AF65-F5344CB8AC3E}">
        <p14:creationId xmlns:p14="http://schemas.microsoft.com/office/powerpoint/2010/main" val="29514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6" grpId="0"/>
      <p:bldP spid="47" grpId="0" animBg="1"/>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Forces</a:t>
            </a:r>
          </a:p>
        </p:txBody>
      </p:sp>
      <p:sp>
        <p:nvSpPr>
          <p:cNvPr id="3" name="Content Placeholder 2"/>
          <p:cNvSpPr>
            <a:spLocks noGrp="1"/>
          </p:cNvSpPr>
          <p:nvPr>
            <p:ph idx="1"/>
          </p:nvPr>
        </p:nvSpPr>
        <p:spPr>
          <a:xfrm>
            <a:off x="457200" y="1506064"/>
            <a:ext cx="8370534" cy="4670808"/>
          </a:xfrm>
        </p:spPr>
        <p:txBody>
          <a:bodyPr>
            <a:normAutofit/>
          </a:bodyPr>
          <a:lstStyle/>
          <a:p>
            <a:pPr>
              <a:lnSpc>
                <a:spcPct val="90000"/>
              </a:lnSpc>
            </a:pPr>
            <a:r>
              <a:rPr lang="en-US" dirty="0"/>
              <a:t>Interactions between objects that </a:t>
            </a:r>
            <a:r>
              <a:rPr lang="en-US" dirty="0" smtClean="0"/>
              <a:t>touch</a:t>
            </a:r>
            <a:endParaRPr lang="en-US" dirty="0"/>
          </a:p>
          <a:p>
            <a:pPr>
              <a:lnSpc>
                <a:spcPct val="90000"/>
              </a:lnSpc>
            </a:pPr>
            <a:endParaRPr lang="en-US" sz="1900" dirty="0"/>
          </a:p>
          <a:p>
            <a:pPr>
              <a:lnSpc>
                <a:spcPct val="90000"/>
              </a:lnSpc>
            </a:pPr>
            <a:r>
              <a:rPr lang="en-US" dirty="0"/>
              <a:t>Examples:</a:t>
            </a:r>
          </a:p>
          <a:p>
            <a:endParaRPr lang="en-US" sz="1200" dirty="0"/>
          </a:p>
          <a:p>
            <a:pPr marL="457200" indent="-457200">
              <a:buFont typeface="Arial"/>
              <a:buChar char="•"/>
            </a:pPr>
            <a:r>
              <a:rPr lang="en-US" dirty="0"/>
              <a:t>Applied Force</a:t>
            </a:r>
          </a:p>
          <a:p>
            <a:pPr>
              <a:lnSpc>
                <a:spcPct val="120000"/>
              </a:lnSpc>
            </a:pPr>
            <a:endParaRPr lang="en-US" sz="1200" dirty="0"/>
          </a:p>
          <a:p>
            <a:pPr marL="457200" indent="-457200">
              <a:lnSpc>
                <a:spcPct val="120000"/>
              </a:lnSpc>
              <a:buFont typeface="Arial"/>
              <a:buChar char="•"/>
            </a:pPr>
            <a:r>
              <a:rPr lang="en-US" dirty="0"/>
              <a:t>Spring Force</a:t>
            </a:r>
          </a:p>
          <a:p>
            <a:pPr>
              <a:lnSpc>
                <a:spcPct val="120000"/>
              </a:lnSpc>
            </a:pPr>
            <a:endParaRPr lang="en-US" sz="1100" dirty="0"/>
          </a:p>
          <a:p>
            <a:pPr marL="457200" indent="-457200">
              <a:lnSpc>
                <a:spcPct val="120000"/>
              </a:lnSpc>
              <a:buFont typeface="Arial"/>
              <a:buChar char="•"/>
            </a:pPr>
            <a:r>
              <a:rPr lang="en-US" dirty="0"/>
              <a:t>Drag Force</a:t>
            </a:r>
          </a:p>
          <a:p>
            <a:pPr>
              <a:lnSpc>
                <a:spcPct val="120000"/>
              </a:lnSpc>
            </a:pPr>
            <a:endParaRPr lang="en-US" sz="1100" dirty="0"/>
          </a:p>
          <a:p>
            <a:pPr marL="457200" indent="-457200">
              <a:lnSpc>
                <a:spcPct val="120000"/>
              </a:lnSpc>
              <a:buFont typeface="Arial"/>
              <a:buChar char="•"/>
            </a:pPr>
            <a:r>
              <a:rPr lang="en-US" dirty="0"/>
              <a:t>Frictional Force</a:t>
            </a:r>
          </a:p>
        </p:txBody>
      </p:sp>
      <p:pic>
        <p:nvPicPr>
          <p:cNvPr id="10" name="Picture 9" descr="Applied Forc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63349" y="2109192"/>
            <a:ext cx="2637838" cy="1347669"/>
          </a:xfrm>
          <a:prstGeom prst="rect">
            <a:avLst/>
          </a:prstGeom>
        </p:spPr>
      </p:pic>
      <p:pic>
        <p:nvPicPr>
          <p:cNvPr id="11" name="Picture 10" descr="Spring Force.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63349" y="3456861"/>
            <a:ext cx="2637838" cy="1073541"/>
          </a:xfrm>
          <a:prstGeom prst="rect">
            <a:avLst/>
          </a:prstGeom>
        </p:spPr>
      </p:pic>
      <p:pic>
        <p:nvPicPr>
          <p:cNvPr id="12" name="Picture 11" descr="Drag Force.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63349" y="4530402"/>
            <a:ext cx="2637838" cy="858832"/>
          </a:xfrm>
          <a:prstGeom prst="rect">
            <a:avLst/>
          </a:prstGeom>
        </p:spPr>
      </p:pic>
      <p:pic>
        <p:nvPicPr>
          <p:cNvPr id="13" name="Picture 12" descr="Frictional Force.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063349" y="5389234"/>
            <a:ext cx="2637838" cy="1277386"/>
          </a:xfrm>
          <a:prstGeom prst="rect">
            <a:avLst/>
          </a:prstGeom>
        </p:spPr>
      </p:pic>
      <p:sp>
        <p:nvSpPr>
          <p:cNvPr id="14" name="TextBox 13"/>
          <p:cNvSpPr txBox="1"/>
          <p:nvPr/>
        </p:nvSpPr>
        <p:spPr>
          <a:xfrm>
            <a:off x="5225022" y="2232482"/>
            <a:ext cx="323470" cy="276999"/>
          </a:xfrm>
          <a:prstGeom prst="rect">
            <a:avLst/>
          </a:prstGeom>
          <a:noFill/>
        </p:spPr>
        <p:txBody>
          <a:bodyPr wrap="square" rtlCol="0">
            <a:spAutoFit/>
          </a:bodyPr>
          <a:lstStyle/>
          <a:p>
            <a:r>
              <a:rPr lang="en-US" sz="1200" dirty="0">
                <a:latin typeface="Arial"/>
                <a:cs typeface="Arial"/>
              </a:rPr>
              <a:t>F</a:t>
            </a:r>
          </a:p>
        </p:txBody>
      </p:sp>
      <p:sp>
        <p:nvSpPr>
          <p:cNvPr id="15" name="TextBox 14"/>
          <p:cNvSpPr txBox="1"/>
          <p:nvPr/>
        </p:nvSpPr>
        <p:spPr>
          <a:xfrm>
            <a:off x="5320167" y="3327488"/>
            <a:ext cx="263568" cy="276999"/>
          </a:xfrm>
          <a:prstGeom prst="rect">
            <a:avLst/>
          </a:prstGeom>
          <a:noFill/>
        </p:spPr>
        <p:txBody>
          <a:bodyPr wrap="square" rtlCol="0">
            <a:spAutoFit/>
          </a:bodyPr>
          <a:lstStyle/>
          <a:p>
            <a:r>
              <a:rPr lang="en-US" sz="1200" dirty="0">
                <a:solidFill>
                  <a:srgbClr val="911EBE"/>
                </a:solidFill>
                <a:latin typeface="Arial"/>
                <a:cs typeface="Arial"/>
              </a:rPr>
              <a:t>F</a:t>
            </a:r>
          </a:p>
        </p:txBody>
      </p:sp>
      <p:sp>
        <p:nvSpPr>
          <p:cNvPr id="16" name="TextBox 15"/>
          <p:cNvSpPr txBox="1"/>
          <p:nvPr/>
        </p:nvSpPr>
        <p:spPr>
          <a:xfrm>
            <a:off x="6410378" y="3325862"/>
            <a:ext cx="278829" cy="276999"/>
          </a:xfrm>
          <a:prstGeom prst="rect">
            <a:avLst/>
          </a:prstGeom>
          <a:noFill/>
        </p:spPr>
        <p:txBody>
          <a:bodyPr wrap="square" rtlCol="0">
            <a:spAutoFit/>
          </a:bodyPr>
          <a:lstStyle/>
          <a:p>
            <a:r>
              <a:rPr lang="en-US" sz="1200" dirty="0">
                <a:solidFill>
                  <a:srgbClr val="911EBE"/>
                </a:solidFill>
                <a:latin typeface="Arial"/>
                <a:cs typeface="Arial"/>
              </a:rPr>
              <a:t>F</a:t>
            </a:r>
          </a:p>
        </p:txBody>
      </p:sp>
      <p:sp>
        <p:nvSpPr>
          <p:cNvPr id="17" name="TextBox 16"/>
          <p:cNvSpPr txBox="1"/>
          <p:nvPr/>
        </p:nvSpPr>
        <p:spPr>
          <a:xfrm>
            <a:off x="5308187" y="4341872"/>
            <a:ext cx="263568" cy="276999"/>
          </a:xfrm>
          <a:prstGeom prst="rect">
            <a:avLst/>
          </a:prstGeom>
          <a:noFill/>
        </p:spPr>
        <p:txBody>
          <a:bodyPr wrap="square" rtlCol="0">
            <a:spAutoFit/>
          </a:bodyPr>
          <a:lstStyle/>
          <a:p>
            <a:r>
              <a:rPr lang="en-US" sz="1200" dirty="0">
                <a:solidFill>
                  <a:srgbClr val="116608"/>
                </a:solidFill>
                <a:latin typeface="Arial"/>
                <a:cs typeface="Arial"/>
              </a:rPr>
              <a:t>d</a:t>
            </a:r>
          </a:p>
        </p:txBody>
      </p:sp>
      <p:sp>
        <p:nvSpPr>
          <p:cNvPr id="18" name="TextBox 17"/>
          <p:cNvSpPr txBox="1"/>
          <p:nvPr/>
        </p:nvSpPr>
        <p:spPr>
          <a:xfrm>
            <a:off x="6435040" y="4337996"/>
            <a:ext cx="182987" cy="276999"/>
          </a:xfrm>
          <a:prstGeom prst="rect">
            <a:avLst/>
          </a:prstGeom>
          <a:noFill/>
        </p:spPr>
        <p:txBody>
          <a:bodyPr wrap="square" rtlCol="0">
            <a:spAutoFit/>
          </a:bodyPr>
          <a:lstStyle/>
          <a:p>
            <a:r>
              <a:rPr lang="en-US" sz="1200" dirty="0">
                <a:solidFill>
                  <a:srgbClr val="116608"/>
                </a:solidFill>
                <a:latin typeface="Arial"/>
                <a:cs typeface="Arial"/>
              </a:rPr>
              <a:t>d</a:t>
            </a:r>
          </a:p>
        </p:txBody>
      </p:sp>
      <p:sp>
        <p:nvSpPr>
          <p:cNvPr id="19" name="TextBox 18"/>
          <p:cNvSpPr txBox="1"/>
          <p:nvPr/>
        </p:nvSpPr>
        <p:spPr>
          <a:xfrm>
            <a:off x="6015027" y="4698031"/>
            <a:ext cx="1145636" cy="276999"/>
          </a:xfrm>
          <a:prstGeom prst="rect">
            <a:avLst/>
          </a:prstGeom>
          <a:noFill/>
        </p:spPr>
        <p:txBody>
          <a:bodyPr wrap="square" rtlCol="0">
            <a:spAutoFit/>
          </a:bodyPr>
          <a:lstStyle/>
          <a:p>
            <a:r>
              <a:rPr lang="en-US" sz="1200" dirty="0">
                <a:latin typeface="Arial"/>
                <a:cs typeface="Arial"/>
              </a:rPr>
              <a:t>water surface</a:t>
            </a:r>
          </a:p>
        </p:txBody>
      </p:sp>
      <p:sp>
        <p:nvSpPr>
          <p:cNvPr id="20" name="TextBox 19"/>
          <p:cNvSpPr txBox="1"/>
          <p:nvPr/>
        </p:nvSpPr>
        <p:spPr>
          <a:xfrm>
            <a:off x="3918610" y="4588569"/>
            <a:ext cx="935938" cy="276999"/>
          </a:xfrm>
          <a:prstGeom prst="rect">
            <a:avLst/>
          </a:prstGeom>
          <a:noFill/>
        </p:spPr>
        <p:txBody>
          <a:bodyPr wrap="square" rtlCol="0">
            <a:spAutoFit/>
          </a:bodyPr>
          <a:lstStyle/>
          <a:p>
            <a:r>
              <a:rPr lang="en-US" sz="1200" dirty="0">
                <a:latin typeface="Arial"/>
                <a:cs typeface="Arial"/>
              </a:rPr>
              <a:t>drag force</a:t>
            </a:r>
          </a:p>
        </p:txBody>
      </p:sp>
      <p:sp>
        <p:nvSpPr>
          <p:cNvPr id="21" name="TextBox 20"/>
          <p:cNvSpPr txBox="1"/>
          <p:nvPr/>
        </p:nvSpPr>
        <p:spPr>
          <a:xfrm>
            <a:off x="3979799" y="5569283"/>
            <a:ext cx="1145278" cy="276999"/>
          </a:xfrm>
          <a:prstGeom prst="rect">
            <a:avLst/>
          </a:prstGeom>
          <a:noFill/>
        </p:spPr>
        <p:txBody>
          <a:bodyPr wrap="square" rtlCol="0">
            <a:spAutoFit/>
          </a:bodyPr>
          <a:lstStyle/>
          <a:p>
            <a:r>
              <a:rPr lang="en-US" sz="1200" dirty="0">
                <a:latin typeface="Arial"/>
                <a:cs typeface="Arial"/>
              </a:rPr>
              <a:t>pushing force</a:t>
            </a:r>
          </a:p>
        </p:txBody>
      </p:sp>
      <p:sp>
        <p:nvSpPr>
          <p:cNvPr id="22" name="TextBox 21"/>
          <p:cNvSpPr txBox="1"/>
          <p:nvPr/>
        </p:nvSpPr>
        <p:spPr>
          <a:xfrm>
            <a:off x="5184379" y="6288974"/>
            <a:ext cx="678906" cy="276999"/>
          </a:xfrm>
          <a:prstGeom prst="rect">
            <a:avLst/>
          </a:prstGeom>
          <a:noFill/>
        </p:spPr>
        <p:txBody>
          <a:bodyPr wrap="square" rtlCol="0">
            <a:spAutoFit/>
          </a:bodyPr>
          <a:lstStyle/>
          <a:p>
            <a:r>
              <a:rPr lang="en-US" sz="1200" dirty="0">
                <a:latin typeface="Arial"/>
                <a:cs typeface="Arial"/>
              </a:rPr>
              <a:t>friction</a:t>
            </a:r>
          </a:p>
        </p:txBody>
      </p:sp>
      <p:sp>
        <p:nvSpPr>
          <p:cNvPr id="23" name="TextBox 22"/>
          <p:cNvSpPr txBox="1"/>
          <p:nvPr/>
        </p:nvSpPr>
        <p:spPr>
          <a:xfrm>
            <a:off x="6010112" y="5667323"/>
            <a:ext cx="641262" cy="276999"/>
          </a:xfrm>
          <a:prstGeom prst="rect">
            <a:avLst/>
          </a:prstGeom>
          <a:noFill/>
        </p:spPr>
        <p:txBody>
          <a:bodyPr wrap="square" rtlCol="0">
            <a:spAutoFit/>
          </a:bodyPr>
          <a:lstStyle/>
          <a:p>
            <a:r>
              <a:rPr lang="en-US" sz="1200" dirty="0">
                <a:latin typeface="Arial"/>
                <a:cs typeface="Arial"/>
              </a:rPr>
              <a:t>motion </a:t>
            </a:r>
          </a:p>
        </p:txBody>
      </p:sp>
    </p:spTree>
    <p:extLst>
      <p:ext uri="{BB962C8B-B14F-4D97-AF65-F5344CB8AC3E}">
        <p14:creationId xmlns:p14="http://schemas.microsoft.com/office/powerpoint/2010/main" val="533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Indicate which force is shown in the image below. Explain your reasoning.</a:t>
            </a:r>
          </a:p>
        </p:txBody>
      </p:sp>
      <p:pic>
        <p:nvPicPr>
          <p:cNvPr id="5" name="Picture 4" descr="G8U1_PPT_sbs_v01_claw_0004_Layer Comp 5.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99861" y="1688746"/>
            <a:ext cx="7201702" cy="4769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4040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Indicate which force is shown in the image below. Explain your reasoning.</a:t>
            </a:r>
          </a:p>
        </p:txBody>
      </p:sp>
      <p:pic>
        <p:nvPicPr>
          <p:cNvPr id="5" name="Content Placeholder 1" descr="Eden+Hazard+Corinthians+v+Chelsea+FIFA+Club+6XZ7WyjW63L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2927" y="1613205"/>
            <a:ext cx="7558146" cy="4924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705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Indicate which force is shown in the image below. Explain your reasoning.</a:t>
            </a:r>
          </a:p>
        </p:txBody>
      </p:sp>
      <p:pic>
        <p:nvPicPr>
          <p:cNvPr id="5" name="Content Placeholder 4" descr="road-traffic-car-business.jpg"/>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1025707" y="1694047"/>
            <a:ext cx="7092586" cy="4627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9409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Indicate which force is shown in the image below. Explain your reasoning.</a:t>
            </a:r>
          </a:p>
        </p:txBody>
      </p:sp>
      <p:pic>
        <p:nvPicPr>
          <p:cNvPr id="11" name="Content Placeholder 4" descr="hires_130417-F-LX370-462.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12372" b="-12372"/>
          <a:stretch/>
        </p:blipFill>
        <p:spPr>
          <a:xfrm>
            <a:off x="2060669" y="1189835"/>
            <a:ext cx="5167904" cy="5751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05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sz="3200" dirty="0"/>
              <a:t>Indicate which force is shown in the image below. Explain your reasoning.</a:t>
            </a:r>
          </a:p>
        </p:txBody>
      </p:sp>
      <p:pic>
        <p:nvPicPr>
          <p:cNvPr id="4" name="Content Placeholder 3" descr="1112px-Ceramic_magnets.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tretch/>
        </p:blipFill>
        <p:spPr>
          <a:xfrm>
            <a:off x="1944303" y="1636330"/>
            <a:ext cx="5255394" cy="4839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752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7610"/>
            <a:ext cx="9144000" cy="1143000"/>
          </a:xfrm>
        </p:spPr>
        <p:txBody>
          <a:bodyPr/>
          <a:lstStyle/>
          <a:p>
            <a:r>
              <a:rPr lang="en-US" dirty="0">
                <a:solidFill>
                  <a:schemeClr val="tx1"/>
                </a:solidFill>
              </a:rPr>
              <a:t>Additional Resources for Teachers </a:t>
            </a:r>
          </a:p>
        </p:txBody>
      </p:sp>
    </p:spTree>
    <p:extLst>
      <p:ext uri="{BB962C8B-B14F-4D97-AF65-F5344CB8AC3E}">
        <p14:creationId xmlns:p14="http://schemas.microsoft.com/office/powerpoint/2010/main" val="280570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5765</TotalTime>
  <Words>640</Words>
  <Application>Microsoft Office PowerPoint</Application>
  <PresentationFormat>On-screen Show (4:3)</PresentationFormat>
  <Paragraphs>91</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4_Office Theme</vt:lpstr>
      <vt:lpstr> Non-Contact and Contact Forces</vt:lpstr>
      <vt:lpstr>Non-Contact Forces</vt:lpstr>
      <vt:lpstr>Contact Forces</vt:lpstr>
      <vt:lpstr>Indicate which force is shown in the image below. Explain your reasoning.</vt:lpstr>
      <vt:lpstr>Indicate which force is shown in the image below. Explain your reasoning.</vt:lpstr>
      <vt:lpstr>Indicate which force is shown in the image below. Explain your reasoning.</vt:lpstr>
      <vt:lpstr>Indicate which force is shown in the image below. Explain your reasoning.</vt:lpstr>
      <vt:lpstr>Indicate which force is shown in the image below. Explain your reasoning.</vt:lpstr>
      <vt:lpstr>Additional Resources for Teachers </vt:lpstr>
      <vt:lpstr>Indicate which force is shown in the image below. Explain your reasoning.</vt:lpstr>
      <vt:lpstr>Indicate which force is shown in the image below. Explain your reasoning.</vt:lpstr>
      <vt:lpstr>Indicate which force is shown in the image below. Explain your reasoning.</vt:lpstr>
      <vt:lpstr>Indicate which force is shown in the image below. Explain your reasoning.</vt:lpstr>
      <vt:lpstr>Indicate which force is shown in the image below. Explain your reasoning.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Aribar</cp:lastModifiedBy>
  <cp:revision>82</cp:revision>
  <dcterms:created xsi:type="dcterms:W3CDTF">2017-06-05T23:28:58Z</dcterms:created>
  <dcterms:modified xsi:type="dcterms:W3CDTF">2018-05-04T06:59:06Z</dcterms:modified>
</cp:coreProperties>
</file>