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10"/>
  </p:notesMasterIdLst>
  <p:sldIdLst>
    <p:sldId id="279" r:id="rId2"/>
    <p:sldId id="372" r:id="rId3"/>
    <p:sldId id="281" r:id="rId4"/>
    <p:sldId id="282" r:id="rId5"/>
    <p:sldId id="283" r:id="rId6"/>
    <p:sldId id="284" r:id="rId7"/>
    <p:sldId id="285" r:id="rId8"/>
    <p:sldId id="28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5" autoAdjust="0"/>
    <p:restoredTop sz="73648" autoAdjust="0"/>
  </p:normalViewPr>
  <p:slideViewPr>
    <p:cSldViewPr snapToGrid="0" snapToObjects="1">
      <p:cViewPr varScale="1">
        <p:scale>
          <a:sx n="77" d="100"/>
          <a:sy n="77" d="100"/>
        </p:scale>
        <p:origin x="-16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1813AB-2925-D943-866B-CA3706445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48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sequence</a:t>
            </a:r>
            <a:r>
              <a:rPr lang="en-US" baseline="0" dirty="0" smtClean="0"/>
              <a:t> of lessons focus on the Earth’s layers and sediments.</a:t>
            </a:r>
            <a:endParaRPr lang="en-US" dirty="0"/>
          </a:p>
        </p:txBody>
      </p:sp>
      <p:sp>
        <p:nvSpPr>
          <p:cNvPr id="4" name="Slide Number Placeholder 3"/>
          <p:cNvSpPr>
            <a:spLocks noGrp="1"/>
          </p:cNvSpPr>
          <p:nvPr>
            <p:ph type="sldNum" sz="quarter" idx="10"/>
          </p:nvPr>
        </p:nvSpPr>
        <p:spPr/>
        <p:txBody>
          <a:bodyPr/>
          <a:lstStyle/>
          <a:p>
            <a:fld id="{1A7DA5EA-3C89-A448-A5AB-54C2FA15E40F}" type="slidenum">
              <a:rPr lang="en-US" smtClean="0"/>
              <a:t>2</a:t>
            </a:fld>
            <a:endParaRPr lang="en-US"/>
          </a:p>
        </p:txBody>
      </p:sp>
    </p:spTree>
    <p:extLst>
      <p:ext uri="{BB962C8B-B14F-4D97-AF65-F5344CB8AC3E}">
        <p14:creationId xmlns:p14="http://schemas.microsoft.com/office/powerpoint/2010/main" val="341220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https://</a:t>
            </a:r>
            <a:r>
              <a:rPr lang="en-US" dirty="0" err="1" smtClean="0"/>
              <a:t>globalchange.umich.edu</a:t>
            </a:r>
            <a:r>
              <a:rPr lang="en-US" dirty="0" smtClean="0"/>
              <a:t>/globalchange1/current/lectures/</a:t>
            </a:r>
            <a:r>
              <a:rPr lang="en-US" dirty="0" err="1" smtClean="0"/>
              <a:t>Perry_Samson_lectures</a:t>
            </a:r>
            <a:r>
              <a:rPr lang="en-US" dirty="0" smtClean="0"/>
              <a:t>/</a:t>
            </a:r>
            <a:r>
              <a:rPr lang="en-US" dirty="0" err="1" smtClean="0"/>
              <a:t>evolution_atm</a:t>
            </a:r>
            <a:r>
              <a:rPr lang="en-US" dirty="0" smtClean="0"/>
              <a:t>/</a:t>
            </a:r>
          </a:p>
          <a:p>
            <a:endParaRPr lang="en-US" dirty="0" smtClean="0"/>
          </a:p>
          <a:p>
            <a:r>
              <a:rPr lang="en-US" dirty="0" smtClean="0"/>
              <a:t>As discussed in the previous lesson, different</a:t>
            </a:r>
            <a:r>
              <a:rPr lang="en-US" baseline="0" dirty="0" smtClean="0"/>
              <a:t> planets in our Solar System have different atmospheric compositions. To help students understand the importance of our atmosphere and the characteristics of its composition, it is best to compare it with other planets. In the image above, you can observe how Venus and Mars (which we have seen are a lot warmer than Earth) have a lot more of CO</a:t>
            </a:r>
            <a:r>
              <a:rPr lang="en-US" baseline="-25000" dirty="0" smtClean="0"/>
              <a:t>2</a:t>
            </a:r>
            <a:r>
              <a:rPr lang="en-US" baseline="0" dirty="0" smtClean="0"/>
              <a:t> than Earth. Another highlight for this image is the amount difference in the amount of oxygen. A key component of our atmosphere to sustain life. Using the following </a:t>
            </a:r>
            <a:r>
              <a:rPr lang="en-US" baseline="0" smtClean="0"/>
              <a:t>slides, introduce </a:t>
            </a:r>
            <a:r>
              <a:rPr lang="en-US" baseline="0" dirty="0" smtClean="0"/>
              <a:t>the phenomenon of changing oxygen in the atmosphere over time and share the artist’s depiction of a fiery, unfriendly early Earth with an atmosphere more similar to Venus’s than our present-day atmosphere.</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302153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smtClean="0"/>
              <a:t>your reference</a:t>
            </a:r>
            <a:r>
              <a:rPr lang="en-US" dirty="0"/>
              <a:t>: </a:t>
            </a:r>
            <a:r>
              <a:rPr lang="en-US" sz="1200" b="0" i="0" u="none" strike="noStrike" kern="1200" dirty="0">
                <a:solidFill>
                  <a:schemeClr val="tx1"/>
                </a:solidFill>
                <a:effectLst/>
                <a:latin typeface="+mn-lt"/>
                <a:ea typeface="+mn-ea"/>
                <a:cs typeface="+mn-cs"/>
              </a:rPr>
              <a:t>According to recently developed geochemical models, oxygen levels are believed to have climbed to a maximum of 35 percent and then dropped to a low of 15 percent during a 120-million-year period that ended in a mass extinction at the end of the Permian. Such a jump in oxygen would have had dramatic biological consequences by enhancing diffusion-dependent processes such as respiration, allowing insects such as dragonflies, centipedes, scorpions and spiders to grow to very large sizes. Fossil records indicate, for example, that one species of dragonfly had a wing span of 2 1/2 feet.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Geochemical models indicate that near the close of the Paleozoic era, during the Permian period, global atmospheric oxygen levels dropped to about 15 percent, lower that the current atmospheric level of 21 percent. The Permian period is marked by one of the greatest extinctions of both land and aquatic animals, including the giant dragonflies. But it is not believed that the drop in oxygen played a significant role in causing the extinction. Some creatures that became specially adapted to living in an oxygen-rich environment, such as the large flying insects and other giant arthropods, however, may have been unable to survive when the oxygen atmosphere underwent dramatic change.</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231910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 student reference:  </a:t>
            </a:r>
            <a:r>
              <a:rPr lang="en-US" dirty="0" smtClean="0"/>
              <a:t>The amount</a:t>
            </a:r>
            <a:r>
              <a:rPr lang="en-US" baseline="0" dirty="0" smtClean="0"/>
              <a:t> of oxygen in the atmosphere wasn’t always the same.  Long ago there was very little, but slowly it grew in concentration. The growing amount of oxygen on the planet allowed or coexisted with the formation of life on the planet.  It’s a pretty good design!</a:t>
            </a:r>
            <a:endParaRPr lang="en-US" dirty="0" smtClean="0"/>
          </a:p>
          <a:p>
            <a:endParaRPr lang="en-US" dirty="0" smtClean="0"/>
          </a:p>
          <a:p>
            <a:r>
              <a:rPr lang="en-US" b="1" smtClean="0"/>
              <a:t>For your reference</a:t>
            </a:r>
            <a:r>
              <a:rPr lang="en-US" dirty="0"/>
              <a:t>: </a:t>
            </a:r>
            <a:r>
              <a:rPr lang="en-US" sz="1200" b="0" i="0" u="none" strike="noStrike" kern="1200" dirty="0">
                <a:solidFill>
                  <a:schemeClr val="tx1"/>
                </a:solidFill>
                <a:effectLst/>
                <a:latin typeface="+mn-lt"/>
                <a:ea typeface="+mn-ea"/>
                <a:cs typeface="+mn-cs"/>
              </a:rPr>
              <a:t>According to recently developed geochemical models, oxygen levels are believed to have climbed to a maximum of 35 percent and then dropped to a low of 15 percent during a 120-million-year period that ended in a mass extinction at the end of the Permian. Such a jump in oxygen would have had dramatic biological consequences by enhancing diffusion-dependent processes such as respiration, allowing insects such as dragonflies, centipedes, scorpions and spiders to grow to very large sizes. Fossil records indicate, for example, that one species of dragonfly had a wing span of 2 1/2 feet.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Geochemical models indicate that near the close of the Paleozoic era, during the Permian period, global atmospheric oxygen levels dropped to about 15 percent, lower that the current atmospheric level of 21 percent. The Permian period is marked by one of the greatest extinctions of both land and aquatic animals, including the giant dragonflies. But it is not believed that the drop in oxygen played a significant role in causing the extinction. Some creatures that became specially adapted to living in an oxygen-rich environment, such as the large flying insects and other giant arthropods, however, may have been unable to survive when the oxygen atmosphere underwent dramatic change.</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132185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183331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50237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Geology provides clues</a:t>
            </a:r>
            <a:r>
              <a:rPr lang="en-US" baseline="0" dirty="0" smtClean="0"/>
              <a:t> as to the Early earth, and over the last century, scientists have learned a lot from </a:t>
            </a:r>
            <a:r>
              <a:rPr lang="en-US" baseline="0" smtClean="0"/>
              <a:t>these clues.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1153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29485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0760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ext uri="{BB962C8B-B14F-4D97-AF65-F5344CB8AC3E}">
        <p14:creationId xmlns:p14="http://schemas.microsoft.com/office/powerpoint/2010/main" val="354451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1731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401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26054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37636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350865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7524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33613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ext uri="{BB962C8B-B14F-4D97-AF65-F5344CB8AC3E}">
        <p14:creationId xmlns:p14="http://schemas.microsoft.com/office/powerpoint/2010/main" val="32109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5/4/18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91670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ext uri="{BB962C8B-B14F-4D97-AF65-F5344CB8AC3E}">
        <p14:creationId xmlns:p14="http://schemas.microsoft.com/office/powerpoint/2010/main" val="384456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1034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1447800"/>
            <a:ext cx="8229600" cy="1165852"/>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2613652"/>
            <a:ext cx="4605959" cy="2744272"/>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357925"/>
            <a:ext cx="8229600" cy="998426"/>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063159" y="2613651"/>
            <a:ext cx="3623641" cy="2744273"/>
          </a:xfrm>
        </p:spPr>
        <p:txBody>
          <a:bodyPr/>
          <a:lstStyle/>
          <a:p>
            <a:r>
              <a:rPr lang="en-US" dirty="0"/>
              <a:t>Drag picture to placeholder or click icon to add</a:t>
            </a:r>
          </a:p>
        </p:txBody>
      </p:sp>
    </p:spTree>
    <p:extLst>
      <p:ext uri="{BB962C8B-B14F-4D97-AF65-F5344CB8AC3E}">
        <p14:creationId xmlns:p14="http://schemas.microsoft.com/office/powerpoint/2010/main" val="181727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ext uri="{BB962C8B-B14F-4D97-AF65-F5344CB8AC3E}">
        <p14:creationId xmlns:p14="http://schemas.microsoft.com/office/powerpoint/2010/main" val="1476289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p:nvPr>
        </p:nvSpPr>
        <p:spPr>
          <a:xfrm>
            <a:off x="727552" y="3280990"/>
            <a:ext cx="8416448" cy="2028127"/>
          </a:xfrm>
          <a:solidFill>
            <a:schemeClr val="bg1">
              <a:alpha val="70000"/>
            </a:schemeClr>
          </a:solidFill>
        </p:spPr>
        <p:txBody>
          <a:bodyPr>
            <a:normAutofit/>
          </a:bodyPr>
          <a:lstStyle/>
          <a:p>
            <a:pPr algn="l"/>
            <a:r>
              <a:rPr lang="en-US" sz="4000" b="1">
                <a:latin typeface="Arial"/>
                <a:cs typeface="Arial"/>
              </a:rPr>
              <a:t>Click to edit Master title style</a:t>
            </a:r>
            <a:endParaRPr lang="en-US" sz="4000" b="1" dirty="0">
              <a:latin typeface="Arial"/>
              <a:cs typeface="Arial"/>
            </a:endParaRPr>
          </a:p>
        </p:txBody>
      </p:sp>
    </p:spTree>
    <p:extLst>
      <p:ext uri="{BB962C8B-B14F-4D97-AF65-F5344CB8AC3E}">
        <p14:creationId xmlns:p14="http://schemas.microsoft.com/office/powerpoint/2010/main" val="334258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474757"/>
            <a:ext cx="8229600" cy="3881593"/>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Content Placeholder 2"/>
          <p:cNvSpPr>
            <a:spLocks noGrp="1"/>
          </p:cNvSpPr>
          <p:nvPr>
            <p:ph sz="half" idx="13"/>
          </p:nvPr>
        </p:nvSpPr>
        <p:spPr>
          <a:xfrm>
            <a:off x="457200" y="1143000"/>
            <a:ext cx="8229599" cy="133175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585079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96"/>
            <a:ext cx="8252178" cy="1041368"/>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685541"/>
            <a:ext cx="4137378" cy="467080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8" name="Picture Placeholder 7"/>
          <p:cNvSpPr>
            <a:spLocks noGrp="1"/>
          </p:cNvSpPr>
          <p:nvPr>
            <p:ph type="pic" sz="quarter" idx="13"/>
          </p:nvPr>
        </p:nvSpPr>
        <p:spPr>
          <a:xfrm>
            <a:off x="4594578" y="1685541"/>
            <a:ext cx="4092222" cy="4671339"/>
          </a:xfrm>
        </p:spPr>
        <p:txBody>
          <a:bodyPr/>
          <a:lstStyle/>
          <a:p>
            <a:r>
              <a:rPr lang="en-US"/>
              <a:t>Drag picture to placeholder or click icon to add</a:t>
            </a:r>
          </a:p>
        </p:txBody>
      </p:sp>
    </p:spTree>
    <p:extLst>
      <p:ext uri="{BB962C8B-B14F-4D97-AF65-F5344CB8AC3E}">
        <p14:creationId xmlns:p14="http://schemas.microsoft.com/office/powerpoint/2010/main" val="3260798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366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AA542A-E086-5A4E-AA0E-6936AE60B8B0}" type="datetimeFigureOut">
              <a:rPr lang="en-US" smtClean="0"/>
              <a:t>5/4/18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88E53C-BA43-364C-A9BE-6A041E070E69}" type="slidenum">
              <a:rPr lang="en-US" smtClean="0"/>
              <a:t>‹#›</a:t>
            </a:fld>
            <a:endParaRPr lang="en-US"/>
          </a:p>
        </p:txBody>
      </p:sp>
    </p:spTree>
    <p:extLst>
      <p:ext uri="{BB962C8B-B14F-4D97-AF65-F5344CB8AC3E}">
        <p14:creationId xmlns:p14="http://schemas.microsoft.com/office/powerpoint/2010/main" val="387379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85750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5/4/18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59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254024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06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94323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77652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5813896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17453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jpcopeland.deviantart.com/art/dream-sky-178133241"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commons.wikimedia.org/wiki/File:Ulva_Island_rainforest.jpg" TargetMode="External"/><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638831main_globe_east_2048.jpg"/>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p:pic>
      <p:sp>
        <p:nvSpPr>
          <p:cNvPr id="8" name="Title 7"/>
          <p:cNvSpPr>
            <a:spLocks noGrp="1"/>
          </p:cNvSpPr>
          <p:nvPr>
            <p:ph type="title"/>
          </p:nvPr>
        </p:nvSpPr>
        <p:spPr/>
        <p:txBody>
          <a:bodyPr/>
          <a:lstStyle/>
          <a:p>
            <a:r>
              <a:rPr lang="en-US" dirty="0"/>
              <a:t> Deep Time: Exploring Earth’s </a:t>
            </a:r>
            <a:br>
              <a:rPr lang="en-US" dirty="0"/>
            </a:br>
            <a:r>
              <a:rPr lang="en-US" dirty="0"/>
              <a:t> History</a:t>
            </a:r>
          </a:p>
        </p:txBody>
      </p:sp>
    </p:spTree>
    <p:extLst>
      <p:ext uri="{BB962C8B-B14F-4D97-AF65-F5344CB8AC3E}">
        <p14:creationId xmlns:p14="http://schemas.microsoft.com/office/powerpoint/2010/main" val="1472187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8U1_PPT_sbs_v03_claw_0000_Layer Comp 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4308" y="17304"/>
            <a:ext cx="7044497" cy="6840696"/>
          </a:xfrm>
          <a:prstGeom prst="rect">
            <a:avLst/>
          </a:prstGeom>
        </p:spPr>
      </p:pic>
      <p:sp>
        <p:nvSpPr>
          <p:cNvPr id="7" name="TextBox 6"/>
          <p:cNvSpPr txBox="1"/>
          <p:nvPr/>
        </p:nvSpPr>
        <p:spPr>
          <a:xfrm>
            <a:off x="3894667" y="495684"/>
            <a:ext cx="159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Unit Core Sample</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1991419" y="1460884"/>
            <a:ext cx="1957587"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(e.g., smartphones, </a:t>
            </a:r>
            <a:r>
              <a:rPr lang="en-US" sz="1000" dirty="0">
                <a:latin typeface="Arial" panose="020B0604020202020204" pitchFamily="34" charset="0"/>
                <a:cs typeface="Arial" panose="020B0604020202020204" pitchFamily="34" charset="0"/>
              </a:rPr>
              <a:t>c</a:t>
            </a:r>
            <a:r>
              <a:rPr lang="en-US" sz="1000" dirty="0" smtClean="0">
                <a:latin typeface="Arial" panose="020B0604020202020204" pitchFamily="34" charset="0"/>
                <a:cs typeface="Arial" panose="020B0604020202020204" pitchFamily="34" charset="0"/>
              </a:rPr>
              <a:t>omputers)</a:t>
            </a:r>
          </a:p>
          <a:p>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3917760" y="974435"/>
            <a:ext cx="788999"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(Buildings)</a:t>
            </a:r>
          </a:p>
          <a:p>
            <a:endParaRPr lang="en-US" sz="1000" dirty="0">
              <a:latin typeface="Arial" panose="020B0604020202020204" pitchFamily="34" charset="0"/>
              <a:cs typeface="Arial" panose="020B0604020202020204" pitchFamily="34" charset="0"/>
            </a:endParaRPr>
          </a:p>
        </p:txBody>
      </p:sp>
      <p:sp>
        <p:nvSpPr>
          <p:cNvPr id="12" name="TextBox 11"/>
          <p:cNvSpPr txBox="1"/>
          <p:nvPr/>
        </p:nvSpPr>
        <p:spPr>
          <a:xfrm>
            <a:off x="5053031" y="1372603"/>
            <a:ext cx="542136"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(Cars)</a:t>
            </a:r>
          </a:p>
          <a:p>
            <a:endParaRPr lang="en-US" sz="1000" dirty="0">
              <a:latin typeface="Arial" panose="020B0604020202020204" pitchFamily="34" charset="0"/>
              <a:cs typeface="Arial" panose="020B0604020202020204" pitchFamily="34" charset="0"/>
            </a:endParaRPr>
          </a:p>
        </p:txBody>
      </p:sp>
      <p:sp>
        <p:nvSpPr>
          <p:cNvPr id="13" name="TextBox 12"/>
          <p:cNvSpPr txBox="1"/>
          <p:nvPr/>
        </p:nvSpPr>
        <p:spPr>
          <a:xfrm>
            <a:off x="6626287" y="1057694"/>
            <a:ext cx="824265"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(Industries)</a:t>
            </a:r>
          </a:p>
          <a:p>
            <a:endParaRPr lang="en-US" sz="1000" dirty="0">
              <a:latin typeface="Arial" panose="020B0604020202020204" pitchFamily="34" charset="0"/>
              <a:cs typeface="Arial" panose="020B0604020202020204" pitchFamily="34" charset="0"/>
            </a:endParaRPr>
          </a:p>
        </p:txBody>
      </p:sp>
      <p:sp>
        <p:nvSpPr>
          <p:cNvPr id="14" name="TextBox 13"/>
          <p:cNvSpPr txBox="1"/>
          <p:nvPr/>
        </p:nvSpPr>
        <p:spPr>
          <a:xfrm>
            <a:off x="2643877" y="2826458"/>
            <a:ext cx="57579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(Earth)</a:t>
            </a:r>
          </a:p>
        </p:txBody>
      </p:sp>
      <p:sp>
        <p:nvSpPr>
          <p:cNvPr id="16" name="TextBox 15"/>
          <p:cNvSpPr txBox="1"/>
          <p:nvPr/>
        </p:nvSpPr>
        <p:spPr>
          <a:xfrm>
            <a:off x="5350464" y="2278434"/>
            <a:ext cx="611065"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(Earth )</a:t>
            </a:r>
          </a:p>
        </p:txBody>
      </p:sp>
      <p:sp>
        <p:nvSpPr>
          <p:cNvPr id="17" name="TextBox 16"/>
          <p:cNvSpPr txBox="1"/>
          <p:nvPr/>
        </p:nvSpPr>
        <p:spPr>
          <a:xfrm>
            <a:off x="2244649" y="4049032"/>
            <a:ext cx="1705916"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Past      Present       Future</a:t>
            </a:r>
          </a:p>
        </p:txBody>
      </p:sp>
      <p:sp>
        <p:nvSpPr>
          <p:cNvPr id="18" name="TextBox 17"/>
          <p:cNvSpPr txBox="1"/>
          <p:nvPr/>
        </p:nvSpPr>
        <p:spPr>
          <a:xfrm>
            <a:off x="6073378" y="2826458"/>
            <a:ext cx="663964"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(Missile)</a:t>
            </a:r>
          </a:p>
        </p:txBody>
      </p:sp>
      <p:sp>
        <p:nvSpPr>
          <p:cNvPr id="20" name="TextBox 19"/>
          <p:cNvSpPr txBox="1"/>
          <p:nvPr/>
        </p:nvSpPr>
        <p:spPr>
          <a:xfrm>
            <a:off x="2614627" y="3649216"/>
            <a:ext cx="755335"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(Timeline)</a:t>
            </a:r>
          </a:p>
        </p:txBody>
      </p:sp>
      <p:sp>
        <p:nvSpPr>
          <p:cNvPr id="21" name="TextBox 20"/>
          <p:cNvSpPr txBox="1"/>
          <p:nvPr/>
        </p:nvSpPr>
        <p:spPr>
          <a:xfrm>
            <a:off x="4384929" y="3925921"/>
            <a:ext cx="846707"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(Dinosaurs)</a:t>
            </a:r>
          </a:p>
        </p:txBody>
      </p:sp>
      <p:sp>
        <p:nvSpPr>
          <p:cNvPr id="22" name="TextBox 21"/>
          <p:cNvSpPr txBox="1"/>
          <p:nvPr/>
        </p:nvSpPr>
        <p:spPr>
          <a:xfrm>
            <a:off x="2224830" y="5417594"/>
            <a:ext cx="76815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(Galaxies)</a:t>
            </a:r>
          </a:p>
        </p:txBody>
      </p:sp>
      <p:sp>
        <p:nvSpPr>
          <p:cNvPr id="23" name="TextBox 22"/>
          <p:cNvSpPr txBox="1"/>
          <p:nvPr/>
        </p:nvSpPr>
        <p:spPr>
          <a:xfrm>
            <a:off x="2699293" y="6092576"/>
            <a:ext cx="1095172"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(Solar Systems)</a:t>
            </a:r>
          </a:p>
        </p:txBody>
      </p:sp>
      <p:sp>
        <p:nvSpPr>
          <p:cNvPr id="24" name="TextBox 23"/>
          <p:cNvSpPr txBox="1"/>
          <p:nvPr/>
        </p:nvSpPr>
        <p:spPr>
          <a:xfrm>
            <a:off x="4688320" y="5301148"/>
            <a:ext cx="1709122"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(Earth Before Atmosphere)</a:t>
            </a:r>
          </a:p>
        </p:txBody>
      </p:sp>
      <p:sp>
        <p:nvSpPr>
          <p:cNvPr id="25" name="TextBox 24"/>
          <p:cNvSpPr txBox="1"/>
          <p:nvPr/>
        </p:nvSpPr>
        <p:spPr>
          <a:xfrm>
            <a:off x="5912017" y="4863330"/>
            <a:ext cx="1590500"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(Earth With Atmosphere)</a:t>
            </a:r>
          </a:p>
        </p:txBody>
      </p:sp>
      <p:sp>
        <p:nvSpPr>
          <p:cNvPr id="26" name="Rectangle 25"/>
          <p:cNvSpPr/>
          <p:nvPr/>
        </p:nvSpPr>
        <p:spPr>
          <a:xfrm>
            <a:off x="1878117" y="3188355"/>
            <a:ext cx="5678660" cy="1513116"/>
          </a:xfrm>
          <a:prstGeom prst="rect">
            <a:avLst/>
          </a:prstGeom>
          <a:noFill/>
          <a:ln w="57150" cmpd="sng">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8977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C9D090-886D-4DF5-A199-B55ED7D5AC22}"/>
              </a:ext>
            </a:extLst>
          </p:cNvPr>
          <p:cNvSpPr>
            <a:spLocks noGrp="1"/>
          </p:cNvSpPr>
          <p:nvPr>
            <p:ph type="title"/>
          </p:nvPr>
        </p:nvSpPr>
        <p:spPr/>
        <p:txBody>
          <a:bodyPr/>
          <a:lstStyle/>
          <a:p>
            <a:r>
              <a:rPr lang="en-US" dirty="0"/>
              <a:t>Our Atmosphere</a:t>
            </a:r>
          </a:p>
        </p:txBody>
      </p:sp>
      <p:pic>
        <p:nvPicPr>
          <p:cNvPr id="5" name="Picture 4" descr="G8U1_PPT_sbs_v01_claw_0001_Layer Comp 2.jpg"/>
          <p:cNvPicPr>
            <a:picLocks noChangeAspect="1"/>
          </p:cNvPicPr>
          <p:nvPr/>
        </p:nvPicPr>
        <p:blipFill rotWithShape="1">
          <a:blip r:embed="rId3">
            <a:extLst>
              <a:ext uri="{28A0092B-C50C-407E-A947-70E740481C1C}">
                <a14:useLocalDpi xmlns:a14="http://schemas.microsoft.com/office/drawing/2010/main"/>
              </a:ext>
            </a:extLst>
          </a:blip>
          <a:srcRect b="7214"/>
          <a:stretch/>
        </p:blipFill>
        <p:spPr>
          <a:xfrm>
            <a:off x="966005" y="1368820"/>
            <a:ext cx="7288421" cy="4948952"/>
          </a:xfrm>
          <a:prstGeom prst="rect">
            <a:avLst/>
          </a:prstGeom>
        </p:spPr>
      </p:pic>
    </p:spTree>
    <p:extLst>
      <p:ext uri="{BB962C8B-B14F-4D97-AF65-F5344CB8AC3E}">
        <p14:creationId xmlns:p14="http://schemas.microsoft.com/office/powerpoint/2010/main" val="8471216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s in a blue cloudy sky&#10;&#10;Description generated with very high confidence">
            <a:extLst>
              <a:ext uri="{FF2B5EF4-FFF2-40B4-BE49-F238E27FC236}">
                <a16:creationId xmlns="" xmlns:a16="http://schemas.microsoft.com/office/drawing/2014/main" id="{22334B7C-2F84-4D8C-A455-74635FAFF141}"/>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5318952" y="831640"/>
            <a:ext cx="3239661" cy="182610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F0C9664C-9D47-456B-9D97-078194F34C0B}"/>
              </a:ext>
            </a:extLst>
          </p:cNvPr>
          <p:cNvSpPr>
            <a:spLocks noGrp="1"/>
          </p:cNvSpPr>
          <p:nvPr>
            <p:ph type="title"/>
          </p:nvPr>
        </p:nvSpPr>
        <p:spPr>
          <a:xfrm>
            <a:off x="457199" y="310956"/>
            <a:ext cx="4311353" cy="1500751"/>
          </a:xfrm>
        </p:spPr>
        <p:txBody>
          <a:bodyPr>
            <a:normAutofit fontScale="90000"/>
          </a:bodyPr>
          <a:lstStyle/>
          <a:p>
            <a:r>
              <a:rPr lang="en-US" dirty="0"/>
              <a:t>Present-Day Oxygen </a:t>
            </a:r>
            <a:br>
              <a:rPr lang="en-US" dirty="0"/>
            </a:br>
            <a:r>
              <a:rPr lang="en-US" dirty="0"/>
              <a:t>at 20%</a:t>
            </a:r>
          </a:p>
        </p:txBody>
      </p:sp>
      <p:sp>
        <p:nvSpPr>
          <p:cNvPr id="3" name="Content Placeholder 2">
            <a:extLst>
              <a:ext uri="{FF2B5EF4-FFF2-40B4-BE49-F238E27FC236}">
                <a16:creationId xmlns="" xmlns:a16="http://schemas.microsoft.com/office/drawing/2014/main" id="{6B8DEE88-E3D4-42DE-A164-CD201C87D966}"/>
              </a:ext>
            </a:extLst>
          </p:cNvPr>
          <p:cNvSpPr>
            <a:spLocks noGrp="1"/>
          </p:cNvSpPr>
          <p:nvPr>
            <p:ph idx="1"/>
          </p:nvPr>
        </p:nvSpPr>
        <p:spPr>
          <a:xfrm>
            <a:off x="329013" y="1811707"/>
            <a:ext cx="8229600" cy="4786489"/>
          </a:xfrm>
        </p:spPr>
        <p:txBody>
          <a:bodyPr>
            <a:normAutofit lnSpcReduction="10000"/>
          </a:bodyPr>
          <a:lstStyle/>
          <a:p>
            <a:pPr marL="457200" indent="-457200">
              <a:buFont typeface="Arial" panose="020B0604020202020204" pitchFamily="34" charset="0"/>
              <a:buChar char="•"/>
            </a:pPr>
            <a:r>
              <a:rPr lang="en-US" dirty="0"/>
              <a:t>At less than 15%, fires </a:t>
            </a:r>
            <a:br>
              <a:rPr lang="en-US" dirty="0"/>
            </a:br>
            <a:r>
              <a:rPr lang="en-US" dirty="0"/>
              <a:t>would not </a:t>
            </a:r>
            <a:r>
              <a:rPr lang="en-US" dirty="0" smtClean="0"/>
              <a:t>burn</a:t>
            </a:r>
            <a:r>
              <a:rPr lang="en-US" dirty="0"/>
              <a:t/>
            </a:r>
            <a:br>
              <a:rPr lang="en-US" dirty="0"/>
            </a:br>
            <a:endParaRPr lang="en-US" dirty="0"/>
          </a:p>
          <a:p>
            <a:pPr marL="457200" indent="-457200">
              <a:buFont typeface="Arial" panose="020B0604020202020204" pitchFamily="34" charset="0"/>
              <a:buChar char="•"/>
            </a:pPr>
            <a:r>
              <a:rPr lang="en-US" dirty="0"/>
              <a:t>At greater than 25%, even wet organic matter would burn </a:t>
            </a:r>
            <a:r>
              <a:rPr lang="en-US" dirty="0" smtClean="0"/>
              <a:t>freely</a:t>
            </a:r>
            <a:r>
              <a:rPr lang="en-US" dirty="0"/>
              <a:t/>
            </a:r>
            <a:br>
              <a:rPr lang="en-US" dirty="0"/>
            </a:br>
            <a:endParaRPr lang="en-US" dirty="0"/>
          </a:p>
          <a:p>
            <a:pPr marL="457200" indent="-457200">
              <a:buFont typeface="Arial" panose="020B0604020202020204" pitchFamily="34" charset="0"/>
              <a:buChar char="•"/>
            </a:pPr>
            <a:r>
              <a:rPr lang="en-US" dirty="0"/>
              <a:t>A balance is needed: Early organisms needed sunlight to become photosynthetic. They also needed protection from UV radiation. Likely they hid under mud, </a:t>
            </a:r>
            <a:r>
              <a:rPr lang="en-US" dirty="0" smtClean="0"/>
              <a:t>rock, </a:t>
            </a:r>
            <a:r>
              <a:rPr lang="en-US" dirty="0"/>
              <a:t>and in the ocean. Now there is the ozone layer to protect us.</a:t>
            </a:r>
          </a:p>
        </p:txBody>
      </p:sp>
    </p:spTree>
    <p:extLst>
      <p:ext uri="{BB962C8B-B14F-4D97-AF65-F5344CB8AC3E}">
        <p14:creationId xmlns:p14="http://schemas.microsoft.com/office/powerpoint/2010/main" val="4090566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8U1_PPT_sbs_v01_claw_0002_Layer Comp 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6977" y="1243047"/>
            <a:ext cx="5654156" cy="4609972"/>
          </a:xfrm>
          <a:prstGeom prst="rect">
            <a:avLst/>
          </a:prstGeom>
        </p:spPr>
      </p:pic>
      <p:sp>
        <p:nvSpPr>
          <p:cNvPr id="2" name="Title 1">
            <a:extLst>
              <a:ext uri="{FF2B5EF4-FFF2-40B4-BE49-F238E27FC236}">
                <a16:creationId xmlns="" xmlns:a16="http://schemas.microsoft.com/office/drawing/2014/main" id="{2E076C2A-6976-46EA-8C13-396B26631064}"/>
              </a:ext>
            </a:extLst>
          </p:cNvPr>
          <p:cNvSpPr>
            <a:spLocks noGrp="1"/>
          </p:cNvSpPr>
          <p:nvPr>
            <p:ph type="title"/>
          </p:nvPr>
        </p:nvSpPr>
        <p:spPr/>
        <p:txBody>
          <a:bodyPr>
            <a:normAutofit fontScale="90000"/>
          </a:bodyPr>
          <a:lstStyle/>
          <a:p>
            <a:r>
              <a:rPr lang="en-US" dirty="0"/>
              <a:t>Oxygen in the Atmosphere Over Time</a:t>
            </a:r>
          </a:p>
        </p:txBody>
      </p:sp>
      <p:sp>
        <p:nvSpPr>
          <p:cNvPr id="4" name="TextBox 3"/>
          <p:cNvSpPr txBox="1"/>
          <p:nvPr/>
        </p:nvSpPr>
        <p:spPr>
          <a:xfrm>
            <a:off x="2037850" y="5667301"/>
            <a:ext cx="5678183" cy="769441"/>
          </a:xfrm>
          <a:prstGeom prst="rect">
            <a:avLst/>
          </a:prstGeom>
          <a:noFill/>
        </p:spPr>
        <p:txBody>
          <a:bodyPr wrap="square" rtlCol="0">
            <a:spAutoFit/>
          </a:bodyPr>
          <a:lstStyle/>
          <a:p>
            <a:r>
              <a:rPr lang="en-US" sz="2200" i="1" dirty="0" smtClean="0">
                <a:latin typeface="Arial" panose="020B0604020202020204" pitchFamily="34" charset="0"/>
                <a:cs typeface="Arial" panose="020B0604020202020204" pitchFamily="34" charset="0"/>
              </a:rPr>
              <a:t>Cumulative history of O</a:t>
            </a:r>
            <a:r>
              <a:rPr lang="en-US" sz="2200" i="1" baseline="-25000" dirty="0" smtClean="0">
                <a:latin typeface="Arial" panose="020B0604020202020204" pitchFamily="34" charset="0"/>
                <a:cs typeface="Arial" panose="020B0604020202020204" pitchFamily="34" charset="0"/>
              </a:rPr>
              <a:t>2</a:t>
            </a:r>
            <a:r>
              <a:rPr lang="en-US" sz="2200" i="1" dirty="0" smtClean="0">
                <a:latin typeface="Arial" panose="020B0604020202020204" pitchFamily="34" charset="0"/>
                <a:cs typeface="Arial" panose="020B0604020202020204" pitchFamily="34" charset="0"/>
              </a:rPr>
              <a:t> by photosynthesis through geologic time.</a:t>
            </a:r>
            <a:endParaRPr lang="en-US"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1087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F33CDC-B31C-489B-84DD-5E1EF6D8D773}"/>
              </a:ext>
            </a:extLst>
          </p:cNvPr>
          <p:cNvSpPr>
            <a:spLocks noGrp="1"/>
          </p:cNvSpPr>
          <p:nvPr>
            <p:ph type="title"/>
          </p:nvPr>
        </p:nvSpPr>
        <p:spPr>
          <a:xfrm>
            <a:off x="457200" y="487298"/>
            <a:ext cx="8331798" cy="1041368"/>
          </a:xfrm>
        </p:spPr>
        <p:txBody>
          <a:bodyPr>
            <a:normAutofit fontScale="90000"/>
          </a:bodyPr>
          <a:lstStyle/>
          <a:p>
            <a:pPr algn="ctr"/>
            <a:r>
              <a:rPr lang="en-US" dirty="0"/>
              <a:t>Early Earth: More Similar to Venus than Our Present Atmosphere</a:t>
            </a:r>
          </a:p>
        </p:txBody>
      </p:sp>
      <p:pic>
        <p:nvPicPr>
          <p:cNvPr id="7" name="Picture 6" descr="011918_cg_hadeonnothellhole_fea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152" y="1661727"/>
            <a:ext cx="7678708" cy="410721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 xmlns:a16="http://schemas.microsoft.com/office/drawing/2014/main" id="{0DB00C57-9EF1-4D2D-B46A-195A4B2AEECD}"/>
              </a:ext>
            </a:extLst>
          </p:cNvPr>
          <p:cNvSpPr txBox="1"/>
          <p:nvPr/>
        </p:nvSpPr>
        <p:spPr>
          <a:xfrm>
            <a:off x="2825110" y="5966128"/>
            <a:ext cx="351793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Artist’s depiction of early Earth</a:t>
            </a:r>
          </a:p>
        </p:txBody>
      </p:sp>
    </p:spTree>
    <p:extLst>
      <p:ext uri="{BB962C8B-B14F-4D97-AF65-F5344CB8AC3E}">
        <p14:creationId xmlns:p14="http://schemas.microsoft.com/office/powerpoint/2010/main" val="18460021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6656B9-25F3-4F99-829B-B9286F58055F}"/>
              </a:ext>
            </a:extLst>
          </p:cNvPr>
          <p:cNvSpPr>
            <a:spLocks noGrp="1"/>
          </p:cNvSpPr>
          <p:nvPr>
            <p:ph type="title"/>
          </p:nvPr>
        </p:nvSpPr>
        <p:spPr>
          <a:xfrm>
            <a:off x="758283" y="204385"/>
            <a:ext cx="8229600" cy="1041368"/>
          </a:xfrm>
        </p:spPr>
        <p:txBody>
          <a:bodyPr>
            <a:noAutofit/>
          </a:bodyPr>
          <a:lstStyle/>
          <a:p>
            <a:r>
              <a:rPr lang="en-US" sz="3400" dirty="0"/>
              <a:t>Today’s Atmosphere: A Variety of Life</a:t>
            </a:r>
          </a:p>
        </p:txBody>
      </p:sp>
      <p:sp>
        <p:nvSpPr>
          <p:cNvPr id="4" name="Title 1">
            <a:extLst>
              <a:ext uri="{FF2B5EF4-FFF2-40B4-BE49-F238E27FC236}">
                <a16:creationId xmlns="" xmlns:a16="http://schemas.microsoft.com/office/drawing/2014/main" id="{6A572751-389A-499F-8F9B-CDA0A5371368}"/>
              </a:ext>
            </a:extLst>
          </p:cNvPr>
          <p:cNvSpPr txBox="1">
            <a:spLocks noGrp="1"/>
          </p:cNvSpPr>
          <p:nvPr>
            <p:ph idx="1"/>
          </p:nvPr>
        </p:nvSpPr>
        <p:spPr>
          <a:xfrm>
            <a:off x="352698" y="5314787"/>
            <a:ext cx="8229600" cy="149839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pPr algn="ctr"/>
            <a:r>
              <a:rPr lang="en-US" sz="2800" dirty="0">
                <a:solidFill>
                  <a:schemeClr val="tx1"/>
                </a:solidFill>
              </a:rPr>
              <a:t>What changed and when?</a:t>
            </a:r>
          </a:p>
          <a:p>
            <a:pPr algn="ctr"/>
            <a:r>
              <a:rPr lang="en-US" sz="2800" dirty="0">
                <a:solidFill>
                  <a:schemeClr val="tx1"/>
                </a:solidFill>
              </a:rPr>
              <a:t>How do we know?</a:t>
            </a:r>
          </a:p>
        </p:txBody>
      </p:sp>
      <p:pic>
        <p:nvPicPr>
          <p:cNvPr id="15" name="Picture 14" descr="A large tree in a forest&#10;&#10;Description generated with very high confidence">
            <a:extLst>
              <a:ext uri="{FF2B5EF4-FFF2-40B4-BE49-F238E27FC236}">
                <a16:creationId xmlns="" xmlns:a16="http://schemas.microsoft.com/office/drawing/2014/main" id="{62D219F0-15E9-4287-9C4C-9922F79ADACB}"/>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1413975" y="1273501"/>
            <a:ext cx="6107046" cy="4060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8364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87543-9C39-44D9-8ACA-3B62E0004464}"/>
              </a:ext>
            </a:extLst>
          </p:cNvPr>
          <p:cNvSpPr>
            <a:spLocks noGrp="1"/>
          </p:cNvSpPr>
          <p:nvPr>
            <p:ph type="title"/>
          </p:nvPr>
        </p:nvSpPr>
        <p:spPr>
          <a:xfrm>
            <a:off x="457200" y="490003"/>
            <a:ext cx="8229600" cy="1041368"/>
          </a:xfrm>
        </p:spPr>
        <p:txBody>
          <a:bodyPr>
            <a:normAutofit/>
          </a:bodyPr>
          <a:lstStyle/>
          <a:p>
            <a:pPr algn="ctr"/>
            <a:r>
              <a:rPr lang="en-US"/>
              <a:t>Clues in </a:t>
            </a:r>
            <a:r>
              <a:rPr lang="en-US" dirty="0"/>
              <a:t>Earth’s History</a:t>
            </a:r>
          </a:p>
        </p:txBody>
      </p:sp>
      <p:pic>
        <p:nvPicPr>
          <p:cNvPr id="4" name="Content Placeholder 3">
            <a:extLst>
              <a:ext uri="{FF2B5EF4-FFF2-40B4-BE49-F238E27FC236}">
                <a16:creationId xmlns="" xmlns:a16="http://schemas.microsoft.com/office/drawing/2014/main" id="{EA721819-E960-43DD-BBAB-7E2D8872E842}"/>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898329" y="1877298"/>
            <a:ext cx="3955829" cy="305186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D51594B9-6BC3-4CA8-9214-7CD3E6E3AA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0592" y="1903068"/>
            <a:ext cx="4100518" cy="305186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 xmlns:a16="http://schemas.microsoft.com/office/drawing/2014/main" id="{51EC91A3-CE94-4D3E-87D5-6868F43781E5}"/>
              </a:ext>
            </a:extLst>
          </p:cNvPr>
          <p:cNvSpPr txBox="1"/>
          <p:nvPr/>
        </p:nvSpPr>
        <p:spPr>
          <a:xfrm>
            <a:off x="5149517" y="5107031"/>
            <a:ext cx="357560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Banded-iron Formation: oxygen locked up in rock formations</a:t>
            </a:r>
          </a:p>
        </p:txBody>
      </p:sp>
      <p:sp>
        <p:nvSpPr>
          <p:cNvPr id="9" name="TextBox 8">
            <a:extLst>
              <a:ext uri="{FF2B5EF4-FFF2-40B4-BE49-F238E27FC236}">
                <a16:creationId xmlns="" xmlns:a16="http://schemas.microsoft.com/office/drawing/2014/main" id="{C6DA2889-40D7-4181-AD1E-C73D6C1C7E70}"/>
              </a:ext>
            </a:extLst>
          </p:cNvPr>
          <p:cNvSpPr txBox="1"/>
          <p:nvPr/>
        </p:nvSpPr>
        <p:spPr>
          <a:xfrm>
            <a:off x="457201" y="5118114"/>
            <a:ext cx="37273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Stromatolites: Early blue-green algae formed these rocks</a:t>
            </a:r>
          </a:p>
        </p:txBody>
      </p:sp>
    </p:spTree>
    <p:extLst>
      <p:ext uri="{BB962C8B-B14F-4D97-AF65-F5344CB8AC3E}">
        <p14:creationId xmlns:p14="http://schemas.microsoft.com/office/powerpoint/2010/main" val="557908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5785</TotalTime>
  <Words>885</Words>
  <Application>Microsoft Macintosh PowerPoint</Application>
  <PresentationFormat>On-screen Show (4:3)</PresentationFormat>
  <Paragraphs>52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4_Office Theme</vt:lpstr>
      <vt:lpstr> Deep Time: Exploring Earth’s   History</vt:lpstr>
      <vt:lpstr>PowerPoint Presentation</vt:lpstr>
      <vt:lpstr>Our Atmosphere</vt:lpstr>
      <vt:lpstr>Present-Day Oxygen  at 20%</vt:lpstr>
      <vt:lpstr>Oxygen in the Atmosphere Over Time</vt:lpstr>
      <vt:lpstr>Early Earth: More Similar to Venus than Our Present Atmosphere</vt:lpstr>
      <vt:lpstr>Today’s Atmosphere: A Variety of Life</vt:lpstr>
      <vt:lpstr>Clues in Earth’s History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Diana Centeno</cp:lastModifiedBy>
  <cp:revision>84</cp:revision>
  <dcterms:created xsi:type="dcterms:W3CDTF">2017-06-05T23:28:58Z</dcterms:created>
  <dcterms:modified xsi:type="dcterms:W3CDTF">2018-05-04T18:31:54Z</dcterms:modified>
</cp:coreProperties>
</file>