
<file path=[Content_Types].xml><?xml version="1.0" encoding="utf-8"?>
<Types xmlns="http://schemas.openxmlformats.org/package/2006/content-types">
  <Default Extension="xml" ContentType="application/xml"/>
  <Default Extension="jpg" ContentType="image/jpeg"/>
  <Default Extension="tiff" ContentType="image/tiff"/>
  <Default Extension="rels" ContentType="application/vnd.openxmlformats-package.relationships+xml"/>
  <Default Extension="tif" ContentType="image/t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4"/>
  </p:notes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F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34" autoAdjust="0"/>
    <p:restoredTop sz="77854" autoAdjust="0"/>
  </p:normalViewPr>
  <p:slideViewPr>
    <p:cSldViewPr snapToGrid="0" snapToObjects="1">
      <p:cViewPr varScale="1">
        <p:scale>
          <a:sx n="138" d="100"/>
          <a:sy n="138" d="100"/>
        </p:scale>
        <p:origin x="176" y="560"/>
      </p:cViewPr>
      <p:guideLst>
        <p:guide orient="horz" pos="2160"/>
        <p:guide pos="2880"/>
      </p:guideLst>
    </p:cSldViewPr>
  </p:slideViewPr>
  <p:outlineViewPr>
    <p:cViewPr>
      <p:scale>
        <a:sx n="33" d="100"/>
        <a:sy n="33" d="100"/>
      </p:scale>
      <p:origin x="0" y="48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5/3/18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endParaRPr/>
          </a:p>
        </p:txBody>
      </p:sp>
      <p:sp>
        <p:nvSpPr>
          <p:cNvPr id="282" name="Shape 28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r>
              <a:rPr lang="en-US" dirty="0"/>
              <a:t>Repeat the investigative discussion (resembling slide 6) about the patterns found in the 7 red circles. (Extinction) Have students distinguish between the events in which diversity dropped but some species were able to survive, vs. the complete extinction of a groups lineage, where a line ends.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lvl1pPr>
              <a:defRPr sz="1000"/>
            </a:lvl1pPr>
          </a:lstStyle>
          <a:p>
            <a:r>
              <a:rPr dirty="0"/>
              <a:t>Extinction </a:t>
            </a:r>
            <a:r>
              <a:rPr lang="mr-IN" dirty="0"/>
              <a:t>–</a:t>
            </a:r>
            <a:r>
              <a:rPr dirty="0"/>
              <a:t> </a:t>
            </a:r>
            <a:r>
              <a:rPr lang="en-US" dirty="0"/>
              <a:t>Loss </a:t>
            </a:r>
            <a:r>
              <a:rPr dirty="0"/>
              <a:t>of species plays an important role in the evolution of life on </a:t>
            </a:r>
            <a:r>
              <a:rPr lang="en-US" dirty="0"/>
              <a:t>E</a:t>
            </a:r>
            <a:r>
              <a:rPr dirty="0"/>
              <a:t>arth. As some species die off, others evolve to fill the open niche</a:t>
            </a:r>
            <a:r>
              <a:rPr lang="en-US" dirty="0"/>
              <a:t>s</a:t>
            </a:r>
            <a:r>
              <a:rPr dirty="0"/>
              <a:t>. Extinction can happen on a slow and singular path or in a quick event </a:t>
            </a:r>
            <a:r>
              <a:rPr lang="en-US" dirty="0"/>
              <a:t>that affects</a:t>
            </a:r>
            <a:r>
              <a:rPr dirty="0"/>
              <a:t> many species (a mass extinction).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r>
              <a:rPr lang="en-US" dirty="0" smtClean="0"/>
              <a:t>The </a:t>
            </a:r>
            <a:r>
              <a:rPr lang="en-US" dirty="0"/>
              <a:t>red stars represent the largest ‘mass’ extinction events in life history. Background information is here, </a:t>
            </a:r>
            <a:r>
              <a:rPr lang="en-US" dirty="0" smtClean="0"/>
              <a:t>you may </a:t>
            </a:r>
            <a:r>
              <a:rPr lang="en-US" dirty="0"/>
              <a:t>choose to share with students if engagement level demands, but it will be covered in later lessons.</a:t>
            </a:r>
          </a:p>
          <a:p>
            <a:endParaRPr lang="en-US" dirty="0"/>
          </a:p>
          <a:p>
            <a:r>
              <a:rPr dirty="0"/>
              <a:t>Ordovician–Silurian Extinction </a:t>
            </a:r>
            <a:r>
              <a:rPr lang="mr-IN" dirty="0"/>
              <a:t>–</a:t>
            </a:r>
            <a:r>
              <a:rPr dirty="0"/>
              <a:t> 439 million years ago</a:t>
            </a:r>
            <a:r>
              <a:rPr lang="en-US" dirty="0"/>
              <a:t>.</a:t>
            </a:r>
            <a:r>
              <a:rPr lang="en-US" baseline="0" dirty="0"/>
              <a:t> </a:t>
            </a:r>
            <a:r>
              <a:rPr dirty="0"/>
              <a:t>86% of life on Earth was wiped out.</a:t>
            </a:r>
          </a:p>
          <a:p>
            <a:r>
              <a:rPr dirty="0"/>
              <a:t>Late Devonian Extinction </a:t>
            </a:r>
            <a:r>
              <a:rPr lang="mr-IN" dirty="0"/>
              <a:t>–</a:t>
            </a:r>
            <a:r>
              <a:rPr dirty="0"/>
              <a:t> </a:t>
            </a:r>
            <a:r>
              <a:rPr lang="en-US" dirty="0"/>
              <a:t>364 million years ago.</a:t>
            </a:r>
            <a:r>
              <a:rPr lang="en-US" baseline="0" dirty="0"/>
              <a:t> E</a:t>
            </a:r>
            <a:r>
              <a:rPr dirty="0"/>
              <a:t>stimates propose that around 75% of species were lost.</a:t>
            </a:r>
          </a:p>
          <a:p>
            <a:r>
              <a:rPr dirty="0"/>
              <a:t>Permian–Triassic </a:t>
            </a:r>
            <a:r>
              <a:rPr lang="en-US" dirty="0"/>
              <a:t>E</a:t>
            </a:r>
            <a:r>
              <a:rPr dirty="0"/>
              <a:t>xtinction </a:t>
            </a:r>
            <a:r>
              <a:rPr lang="mr-IN" dirty="0"/>
              <a:t>–</a:t>
            </a:r>
            <a:r>
              <a:rPr lang="en-US" baseline="0" dirty="0"/>
              <a:t> </a:t>
            </a:r>
            <a:r>
              <a:rPr dirty="0"/>
              <a:t>251 million years ago</a:t>
            </a:r>
            <a:r>
              <a:rPr lang="en-US" dirty="0"/>
              <a:t>.</a:t>
            </a:r>
            <a:r>
              <a:rPr lang="en-US" baseline="0" dirty="0"/>
              <a:t> T</a:t>
            </a:r>
            <a:r>
              <a:rPr lang="en-US" dirty="0"/>
              <a:t>his</a:t>
            </a:r>
            <a:r>
              <a:rPr lang="en-US" baseline="0" dirty="0"/>
              <a:t> extinction </a:t>
            </a:r>
            <a:r>
              <a:rPr dirty="0"/>
              <a:t>is considered the worst in all history because around 96% of species were lost. </a:t>
            </a:r>
          </a:p>
          <a:p>
            <a:r>
              <a:rPr dirty="0"/>
              <a:t>Triassic–Jurassic </a:t>
            </a:r>
            <a:r>
              <a:rPr lang="en-US" dirty="0"/>
              <a:t>E</a:t>
            </a:r>
            <a:r>
              <a:rPr dirty="0"/>
              <a:t>xtinction </a:t>
            </a:r>
            <a:r>
              <a:rPr lang="mr-IN" dirty="0"/>
              <a:t>–</a:t>
            </a:r>
            <a:r>
              <a:rPr lang="en-US" baseline="0" dirty="0"/>
              <a:t> </a:t>
            </a:r>
            <a:r>
              <a:rPr lang="en-US" b="0" dirty="0"/>
              <a:t>B</a:t>
            </a:r>
            <a:r>
              <a:rPr dirty="0"/>
              <a:t>etween 199 million and 214 million years ago</a:t>
            </a:r>
            <a:r>
              <a:rPr lang="en-US" dirty="0"/>
              <a:t>.</a:t>
            </a:r>
            <a:r>
              <a:rPr lang="en-US" baseline="0" dirty="0"/>
              <a:t> A</a:t>
            </a:r>
            <a:r>
              <a:rPr dirty="0"/>
              <a:t>s in other mass extinctions, it is believed there were several phases of species los</a:t>
            </a:r>
            <a:r>
              <a:rPr lang="en-US" dirty="0"/>
              <a:t>t</a:t>
            </a:r>
            <a:r>
              <a:rPr dirty="0"/>
              <a:t>.</a:t>
            </a:r>
          </a:p>
          <a:p>
            <a:r>
              <a:rPr dirty="0"/>
              <a:t>Cretaceous–Tertiary </a:t>
            </a:r>
            <a:r>
              <a:rPr lang="en-US" dirty="0"/>
              <a:t>E</a:t>
            </a:r>
            <a:r>
              <a:rPr dirty="0"/>
              <a:t>xtinction </a:t>
            </a:r>
            <a:r>
              <a:rPr lang="mr-IN" dirty="0"/>
              <a:t>–</a:t>
            </a:r>
            <a:r>
              <a:rPr dirty="0"/>
              <a:t> </a:t>
            </a:r>
            <a:r>
              <a:rPr lang="en-US" dirty="0"/>
              <a:t>65 million years ago. E</a:t>
            </a:r>
            <a:r>
              <a:rPr dirty="0"/>
              <a:t>ffectively ended 76% of life on </a:t>
            </a:r>
            <a:r>
              <a:rPr lang="en-US" dirty="0"/>
              <a:t>E</a:t>
            </a:r>
            <a:r>
              <a:rPr dirty="0"/>
              <a:t>arth.</a:t>
            </a:r>
          </a:p>
        </p:txBody>
      </p:sp>
    </p:spTree>
    <p:extLst>
      <p:ext uri="{BB962C8B-B14F-4D97-AF65-F5344CB8AC3E}">
        <p14:creationId xmlns:p14="http://schemas.microsoft.com/office/powerpoint/2010/main" val="165543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prstGeom prst="rect">
            <a:avLst/>
          </a:prstGeom>
        </p:spPr>
        <p:txBody>
          <a:bodyPr/>
          <a:lstStyle/>
          <a:p>
            <a:endParaRPr/>
          </a:p>
        </p:txBody>
      </p:sp>
      <p:sp>
        <p:nvSpPr>
          <p:cNvPr id="288" name="Shape 288"/>
          <p:cNvSpPr>
            <a:spLocks noGrp="1"/>
          </p:cNvSpPr>
          <p:nvPr>
            <p:ph type="body" sz="quarter" idx="1"/>
          </p:nvPr>
        </p:nvSpPr>
        <p:spPr>
          <a:prstGeom prst="rect">
            <a:avLst/>
          </a:prstGeom>
        </p:spPr>
        <p:txBody>
          <a:bodyPr/>
          <a:lstStyle/>
          <a:p>
            <a:pPr>
              <a:defRPr sz="1100"/>
            </a:pPr>
            <a:r>
              <a:rPr dirty="0"/>
              <a:t>This slide can be a review of the changes that students identified in their articles. </a:t>
            </a:r>
            <a:r>
              <a:rPr lang="en-US" dirty="0"/>
              <a:t>This is an introductory question that could actually </a:t>
            </a:r>
            <a:r>
              <a:rPr dirty="0"/>
              <a:t>mean many things. </a:t>
            </a:r>
            <a:endParaRPr lang="en-US" dirty="0"/>
          </a:p>
          <a:p>
            <a:pPr>
              <a:defRPr sz="1100"/>
            </a:pPr>
            <a:endParaRPr lang="en-US" u="sng" dirty="0"/>
          </a:p>
          <a:p>
            <a:pPr>
              <a:defRPr sz="1100"/>
            </a:pPr>
            <a:r>
              <a:rPr lang="en-US" u="sng" dirty="0"/>
              <a:t>Background for Teachers</a:t>
            </a:r>
            <a:endParaRPr u="sng" dirty="0"/>
          </a:p>
          <a:p>
            <a:pPr>
              <a:defRPr sz="1100"/>
            </a:pPr>
            <a:endParaRPr dirty="0"/>
          </a:p>
          <a:p>
            <a:pPr>
              <a:defRPr sz="1100"/>
            </a:pPr>
            <a:r>
              <a:rPr dirty="0"/>
              <a:t>How has life changed? It has </a:t>
            </a:r>
            <a:r>
              <a:rPr lang="en-US" dirty="0"/>
              <a:t>changed via </a:t>
            </a:r>
            <a:r>
              <a:rPr dirty="0"/>
              <a:t>the physical or behavorial adaptations o</a:t>
            </a:r>
            <a:r>
              <a:rPr lang="en-US" dirty="0"/>
              <a:t>f</a:t>
            </a:r>
            <a:r>
              <a:rPr dirty="0"/>
              <a:t> vari</a:t>
            </a:r>
            <a:r>
              <a:rPr lang="en-US" dirty="0"/>
              <a:t>ou</a:t>
            </a:r>
            <a:r>
              <a:rPr dirty="0"/>
              <a:t>s orgranism groups (</a:t>
            </a:r>
            <a:r>
              <a:rPr lang="en-US" dirty="0"/>
              <a:t>e.g., </a:t>
            </a:r>
            <a:r>
              <a:rPr dirty="0"/>
              <a:t>mammals having fur</a:t>
            </a:r>
            <a:r>
              <a:rPr lang="en-US" baseline="0" dirty="0"/>
              <a:t> </a:t>
            </a:r>
            <a:r>
              <a:rPr dirty="0"/>
              <a:t>versus reptiles having scales)</a:t>
            </a:r>
            <a:r>
              <a:rPr lang="en-US" dirty="0"/>
              <a:t>.</a:t>
            </a:r>
            <a:endParaRPr dirty="0"/>
          </a:p>
          <a:p>
            <a:pPr>
              <a:defRPr sz="1100"/>
            </a:pPr>
            <a:endParaRPr dirty="0"/>
          </a:p>
          <a:p>
            <a:pPr>
              <a:defRPr sz="1100"/>
            </a:pPr>
            <a:r>
              <a:rPr dirty="0"/>
              <a:t>But the more nuanced question</a:t>
            </a:r>
            <a:r>
              <a:rPr lang="en-US" dirty="0"/>
              <a:t>s</a:t>
            </a:r>
            <a:r>
              <a:rPr dirty="0"/>
              <a:t> in macroevolution </a:t>
            </a:r>
            <a:r>
              <a:rPr lang="en-US" dirty="0"/>
              <a:t>are about </a:t>
            </a:r>
            <a:r>
              <a:rPr dirty="0"/>
              <a:t>patterns of change.</a:t>
            </a:r>
          </a:p>
          <a:p>
            <a:pPr marL="110289" indent="-110289">
              <a:buSzPct val="100000"/>
              <a:buChar char="•"/>
              <a:defRPr sz="1100"/>
            </a:pPr>
            <a:r>
              <a:rPr dirty="0"/>
              <a:t>Have some of these organism groups remained the same for an extended period of time? (</a:t>
            </a:r>
            <a:r>
              <a:rPr lang="en-US" dirty="0"/>
              <a:t>Stasi</a:t>
            </a:r>
            <a:r>
              <a:rPr dirty="0"/>
              <a:t>s)</a:t>
            </a:r>
          </a:p>
          <a:p>
            <a:pPr marL="110289" indent="-110289">
              <a:buSzPct val="100000"/>
              <a:buChar char="•"/>
              <a:defRPr sz="1100"/>
            </a:pPr>
            <a:r>
              <a:rPr dirty="0"/>
              <a:t>How d</a:t>
            </a:r>
            <a:r>
              <a:rPr lang="en-US" dirty="0"/>
              <a:t>o</a:t>
            </a:r>
            <a:r>
              <a:rPr dirty="0"/>
              <a:t> we get new species from old ones</a:t>
            </a:r>
            <a:r>
              <a:rPr lang="en-US" dirty="0"/>
              <a:t>?</a:t>
            </a:r>
            <a:r>
              <a:rPr lang="en-US" baseline="0" dirty="0"/>
              <a:t> D</a:t>
            </a:r>
            <a:r>
              <a:rPr dirty="0"/>
              <a:t>oes it happen slowly or quickly? (</a:t>
            </a:r>
            <a:r>
              <a:rPr lang="en-US" dirty="0"/>
              <a:t>S</a:t>
            </a:r>
            <a:r>
              <a:rPr dirty="0"/>
              <a:t>peciation)</a:t>
            </a:r>
          </a:p>
          <a:p>
            <a:pPr marL="110289" indent="-110289">
              <a:buSzPct val="100000"/>
              <a:buChar char="•"/>
              <a:defRPr sz="1100"/>
            </a:pPr>
            <a:r>
              <a:rPr dirty="0"/>
              <a:t>Did organism group</a:t>
            </a:r>
            <a:r>
              <a:rPr lang="en-US" dirty="0"/>
              <a:t>s</a:t>
            </a:r>
            <a:r>
              <a:rPr dirty="0"/>
              <a:t> change over time within </a:t>
            </a:r>
            <a:r>
              <a:rPr lang="en-US" dirty="0"/>
              <a:t>their</a:t>
            </a:r>
            <a:r>
              <a:rPr dirty="0"/>
              <a:t> own traits</a:t>
            </a:r>
            <a:r>
              <a:rPr lang="en-US" dirty="0"/>
              <a:t> (i.e.,</a:t>
            </a:r>
            <a:r>
              <a:rPr lang="en-US" baseline="0" dirty="0"/>
              <a:t> do </a:t>
            </a:r>
            <a:r>
              <a:rPr lang="en-US" dirty="0"/>
              <a:t>they have diverse historie</a:t>
            </a:r>
            <a:r>
              <a:rPr dirty="0"/>
              <a:t>s a</a:t>
            </a:r>
            <a:r>
              <a:rPr lang="en-US" dirty="0"/>
              <a:t>s</a:t>
            </a:r>
            <a:r>
              <a:rPr dirty="0"/>
              <a:t> species or group</a:t>
            </a:r>
            <a:r>
              <a:rPr lang="en-US" dirty="0"/>
              <a:t>s?)</a:t>
            </a:r>
            <a:r>
              <a:rPr dirty="0"/>
              <a:t>? (Character </a:t>
            </a:r>
            <a:r>
              <a:rPr lang="en-US" dirty="0"/>
              <a:t>C</a:t>
            </a:r>
            <a:r>
              <a:rPr dirty="0"/>
              <a:t>hange)</a:t>
            </a:r>
          </a:p>
          <a:p>
            <a:pPr marL="110289" indent="-110289">
              <a:buSzPct val="100000"/>
              <a:buChar char="•"/>
              <a:defRPr sz="1100"/>
            </a:pPr>
            <a:r>
              <a:rPr dirty="0"/>
              <a:t>Did we lose a large group of species </a:t>
            </a:r>
            <a:r>
              <a:rPr lang="en-US" dirty="0"/>
              <a:t>to make </a:t>
            </a:r>
            <a:r>
              <a:rPr dirty="0"/>
              <a:t>room for new species to evolve and take over? (</a:t>
            </a:r>
            <a:r>
              <a:rPr lang="en-US" dirty="0"/>
              <a:t>E</a:t>
            </a:r>
            <a:r>
              <a:rPr dirty="0"/>
              <a:t>xtinction)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pPr>
              <a:defRPr sz="1100"/>
            </a:pPr>
            <a:r>
              <a:rPr lang="en-US" dirty="0"/>
              <a:t>Below</a:t>
            </a:r>
            <a:r>
              <a:rPr dirty="0"/>
              <a:t> are the vertebrate groups that </a:t>
            </a:r>
            <a:r>
              <a:rPr lang="en-US" dirty="0"/>
              <a:t>students</a:t>
            </a:r>
            <a:r>
              <a:rPr dirty="0"/>
              <a:t> identified </a:t>
            </a:r>
            <a:r>
              <a:rPr lang="en-US" dirty="0"/>
              <a:t>in their articles </a:t>
            </a:r>
            <a:r>
              <a:rPr dirty="0"/>
              <a:t>on evolutionary events.</a:t>
            </a:r>
          </a:p>
          <a:p>
            <a:pPr>
              <a:defRPr sz="1100"/>
            </a:pPr>
            <a:endParaRPr dirty="0"/>
          </a:p>
          <a:p>
            <a:r>
              <a:rPr lang="en-US" sz="1200" b="0" i="0" kern="1200" dirty="0">
                <a:solidFill>
                  <a:schemeClr val="tx1"/>
                </a:solidFill>
                <a:effectLst/>
                <a:latin typeface="+mn-lt"/>
                <a:ea typeface="+mn-ea"/>
                <a:cs typeface="+mn-cs"/>
              </a:rPr>
              <a:t>From Invertebrates to Vertebrates – Not pictured but represented by the advent of the fish category.</a:t>
            </a:r>
          </a:p>
          <a:p>
            <a:r>
              <a:rPr lang="en-US" sz="1200" b="0" i="0" kern="1200" dirty="0">
                <a:solidFill>
                  <a:schemeClr val="tx1"/>
                </a:solidFill>
                <a:effectLst/>
                <a:latin typeface="+mn-lt"/>
                <a:ea typeface="+mn-ea"/>
                <a:cs typeface="+mn-cs"/>
              </a:rPr>
              <a:t>Evolution of Life onto Land – The fish category represents the last big event before organisms came up onto land (ancient amphibians).</a:t>
            </a:r>
          </a:p>
          <a:p>
            <a:r>
              <a:rPr lang="en-US" sz="1200" b="0" i="0" kern="1200" dirty="0">
                <a:solidFill>
                  <a:schemeClr val="tx1"/>
                </a:solidFill>
                <a:effectLst/>
                <a:latin typeface="+mn-lt"/>
                <a:ea typeface="+mn-ea"/>
                <a:cs typeface="+mn-cs"/>
              </a:rPr>
              <a:t>The First Amphibians</a:t>
            </a:r>
          </a:p>
          <a:p>
            <a:r>
              <a:rPr lang="en-US" sz="1200" b="0" i="0" kern="1200" dirty="0">
                <a:solidFill>
                  <a:schemeClr val="tx1"/>
                </a:solidFill>
                <a:effectLst/>
                <a:latin typeface="+mn-lt"/>
                <a:ea typeface="+mn-ea"/>
                <a:cs typeface="+mn-cs"/>
              </a:rPr>
              <a:t>The First Reptiles</a:t>
            </a:r>
          </a:p>
          <a:p>
            <a:r>
              <a:rPr lang="en-US" sz="1200" b="0" i="0" kern="1200" dirty="0">
                <a:solidFill>
                  <a:schemeClr val="tx1"/>
                </a:solidFill>
                <a:effectLst/>
                <a:latin typeface="+mn-lt"/>
                <a:ea typeface="+mn-ea"/>
                <a:cs typeface="+mn-cs"/>
              </a:rPr>
              <a:t>The First Birds</a:t>
            </a:r>
          </a:p>
          <a:p>
            <a:r>
              <a:rPr lang="en-US" sz="1200" b="0" i="0" kern="1200" dirty="0">
                <a:solidFill>
                  <a:schemeClr val="tx1"/>
                </a:solidFill>
                <a:effectLst/>
                <a:latin typeface="+mn-lt"/>
                <a:ea typeface="+mn-ea"/>
                <a:cs typeface="+mn-cs"/>
              </a:rPr>
              <a:t>The First Mammals</a:t>
            </a:r>
          </a:p>
          <a:p>
            <a:endParaRPr dirty="0"/>
          </a:p>
          <a:p>
            <a:pPr>
              <a:defRPr sz="1100"/>
            </a:pPr>
            <a:r>
              <a:rPr lang="en-US" dirty="0"/>
              <a:t>Students should all know that these vertebrate groups all exist today. What evidence in the spindle diagram tells us that? (the top of the diagram has black representing each of the groups). </a:t>
            </a:r>
          </a:p>
          <a:p>
            <a:pPr>
              <a:defRPr sz="1100"/>
            </a:pPr>
            <a:endParaRPr lang="en-US" dirty="0"/>
          </a:p>
          <a:p>
            <a:pPr>
              <a:defRPr sz="1100"/>
            </a:pPr>
            <a:r>
              <a:rPr dirty="0"/>
              <a:t>All of these groups exist today, but they didn't all evolve at the same time. </a:t>
            </a:r>
            <a:r>
              <a:rPr lang="en-US" dirty="0"/>
              <a:t>R</a:t>
            </a:r>
            <a:r>
              <a:rPr dirty="0"/>
              <a:t>esearch tells us that they evolved at different times and </a:t>
            </a:r>
            <a:r>
              <a:rPr lang="en-US" dirty="0"/>
              <a:t>that </a:t>
            </a:r>
            <a:r>
              <a:rPr dirty="0"/>
              <a:t>particular things happened to create this diversity.</a:t>
            </a:r>
          </a:p>
          <a:p>
            <a:pPr>
              <a:defRPr sz="1100"/>
            </a:pPr>
            <a:endParaRPr dirty="0"/>
          </a:p>
          <a:p>
            <a:pPr>
              <a:defRPr sz="1100"/>
            </a:pPr>
            <a:r>
              <a:rPr dirty="0"/>
              <a:t>Even before </a:t>
            </a:r>
            <a:r>
              <a:rPr lang="en-US" dirty="0"/>
              <a:t>students wrote</a:t>
            </a:r>
            <a:r>
              <a:rPr lang="en-US" baseline="0" dirty="0"/>
              <a:t> their </a:t>
            </a:r>
            <a:r>
              <a:rPr dirty="0"/>
              <a:t>articles, </a:t>
            </a:r>
            <a:r>
              <a:rPr lang="en-US" dirty="0"/>
              <a:t>they</a:t>
            </a:r>
            <a:r>
              <a:rPr dirty="0"/>
              <a:t> may have been able to use </a:t>
            </a:r>
            <a:r>
              <a:rPr lang="en-US" dirty="0"/>
              <a:t>their</a:t>
            </a:r>
            <a:r>
              <a:rPr dirty="0"/>
              <a:t> prior knowledge to </a:t>
            </a:r>
            <a:r>
              <a:rPr lang="en-US" dirty="0"/>
              <a:t>guess </a:t>
            </a:r>
            <a:r>
              <a:rPr dirty="0"/>
              <a:t>at the order in which the classes of vertebrates appeared.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prstGeom prst="rect">
            <a:avLst/>
          </a:prstGeom>
        </p:spPr>
        <p:txBody>
          <a:bodyPr/>
          <a:lstStyle/>
          <a:p>
            <a:endParaRPr/>
          </a:p>
        </p:txBody>
      </p:sp>
      <p:sp>
        <p:nvSpPr>
          <p:cNvPr id="315" name="Shape 315"/>
          <p:cNvSpPr>
            <a:spLocks noGrp="1"/>
          </p:cNvSpPr>
          <p:nvPr>
            <p:ph type="body" sz="quarter" idx="1"/>
          </p:nvPr>
        </p:nvSpPr>
        <p:spPr>
          <a:prstGeom prst="rect">
            <a:avLst/>
          </a:prstGeom>
        </p:spPr>
        <p:txBody>
          <a:bodyPr/>
          <a:lstStyle/>
          <a:p>
            <a:pPr>
              <a:defRPr sz="1100"/>
            </a:pPr>
            <a:r>
              <a:rPr lang="en-US" dirty="0"/>
              <a:t>The vertebrate groups that students identified in their articles on evolutionary events.</a:t>
            </a:r>
          </a:p>
          <a:p>
            <a:pPr>
              <a:defRPr sz="1100"/>
            </a:pPr>
            <a:endParaRPr lang="en-US" dirty="0"/>
          </a:p>
          <a:p>
            <a:r>
              <a:rPr lang="en-US" sz="1400" b="0" i="0" kern="1200" dirty="0">
                <a:solidFill>
                  <a:schemeClr val="tx1"/>
                </a:solidFill>
                <a:effectLst/>
                <a:latin typeface="+mn-lt"/>
                <a:ea typeface="+mn-ea"/>
                <a:cs typeface="+mn-cs"/>
              </a:rPr>
              <a:t>From Invertebrates to Vertebrates – Not pictured but represented by the advent of the fish category.</a:t>
            </a:r>
          </a:p>
          <a:p>
            <a:r>
              <a:rPr lang="en-US" sz="1400" b="0" i="0" kern="1200" dirty="0">
                <a:solidFill>
                  <a:schemeClr val="tx1"/>
                </a:solidFill>
                <a:effectLst/>
                <a:latin typeface="+mn-lt"/>
                <a:ea typeface="+mn-ea"/>
                <a:cs typeface="+mn-cs"/>
              </a:rPr>
              <a:t>Evolution of Life onto Land – The fish category represents the last big event before organisms came up onto land (ancient amphibians).</a:t>
            </a:r>
          </a:p>
          <a:p>
            <a:r>
              <a:rPr lang="en-US" sz="1400" b="0" i="0" kern="1200" dirty="0">
                <a:solidFill>
                  <a:schemeClr val="tx1"/>
                </a:solidFill>
                <a:effectLst/>
                <a:latin typeface="+mn-lt"/>
                <a:ea typeface="+mn-ea"/>
                <a:cs typeface="+mn-cs"/>
              </a:rPr>
              <a:t>The First Amphibians</a:t>
            </a:r>
          </a:p>
          <a:p>
            <a:r>
              <a:rPr lang="en-US" sz="1400" b="0" i="0" kern="1200" dirty="0">
                <a:solidFill>
                  <a:schemeClr val="tx1"/>
                </a:solidFill>
                <a:effectLst/>
                <a:latin typeface="+mn-lt"/>
                <a:ea typeface="+mn-ea"/>
                <a:cs typeface="+mn-cs"/>
              </a:rPr>
              <a:t>The First Reptiles</a:t>
            </a:r>
          </a:p>
          <a:p>
            <a:r>
              <a:rPr lang="en-US" sz="1400" b="0" i="0" kern="1200" dirty="0">
                <a:solidFill>
                  <a:schemeClr val="tx1"/>
                </a:solidFill>
                <a:effectLst/>
                <a:latin typeface="+mn-lt"/>
                <a:ea typeface="+mn-ea"/>
                <a:cs typeface="+mn-cs"/>
              </a:rPr>
              <a:t>The First Birds</a:t>
            </a:r>
          </a:p>
          <a:p>
            <a:r>
              <a:rPr lang="en-US" sz="1400" b="0" i="0" kern="1200" dirty="0">
                <a:solidFill>
                  <a:schemeClr val="tx1"/>
                </a:solidFill>
                <a:effectLst/>
                <a:latin typeface="+mn-lt"/>
                <a:ea typeface="+mn-ea"/>
                <a:cs typeface="+mn-cs"/>
              </a:rPr>
              <a:t>The First Mammals</a:t>
            </a:r>
          </a:p>
          <a:p>
            <a:endParaRPr lang="en-US" dirty="0"/>
          </a:p>
          <a:p>
            <a:pPr>
              <a:defRPr sz="1100"/>
            </a:pPr>
            <a:r>
              <a:rPr lang="en-US" dirty="0"/>
              <a:t>What evidence in the diagram tells us that all of these vertebrate groups exist today? Student groups can look at their diagram. (Answer: The top of the diagram has black representing each of the groups). </a:t>
            </a:r>
          </a:p>
          <a:p>
            <a:pPr>
              <a:defRPr sz="1100"/>
            </a:pPr>
            <a:endParaRPr lang="en-US" dirty="0"/>
          </a:p>
          <a:p>
            <a:pPr>
              <a:defRPr sz="1100"/>
            </a:pPr>
            <a:r>
              <a:rPr lang="en-US" dirty="0"/>
              <a:t>All of these groups exist today, but they didn't all evolve at the same time. Research tells us that they evolved at different times and that particular things happened to create this diversity.</a:t>
            </a:r>
          </a:p>
          <a:p>
            <a:pPr>
              <a:defRPr sz="1100"/>
            </a:pPr>
            <a:endParaRPr lang="en-US" dirty="0"/>
          </a:p>
          <a:p>
            <a:pPr>
              <a:defRPr sz="1100"/>
            </a:pPr>
            <a:r>
              <a:rPr lang="en-US" dirty="0"/>
              <a:t>Even before students wrote</a:t>
            </a:r>
            <a:r>
              <a:rPr lang="en-US" baseline="0" dirty="0"/>
              <a:t> their </a:t>
            </a:r>
            <a:r>
              <a:rPr lang="en-US" dirty="0"/>
              <a:t>articles, they may have been able to use their prior knowledge to guess at the order in which the classes of vertebrates appeared. </a:t>
            </a:r>
          </a:p>
          <a:p>
            <a:r>
              <a:rPr lang="en-US" dirty="0"/>
              <a:t>This </a:t>
            </a:r>
            <a:r>
              <a:rPr dirty="0"/>
              <a:t>is still only a relative timeline </a:t>
            </a:r>
            <a:r>
              <a:rPr lang="en-US" baseline="0" dirty="0"/>
              <a:t>and </a:t>
            </a:r>
            <a:r>
              <a:rPr dirty="0"/>
              <a:t>we don't know the type</a:t>
            </a:r>
            <a:r>
              <a:rPr lang="en-US" dirty="0"/>
              <a:t>s</a:t>
            </a:r>
            <a:r>
              <a:rPr dirty="0"/>
              <a:t> of evolution or pattern</a:t>
            </a:r>
            <a:r>
              <a:rPr lang="en-US" dirty="0"/>
              <a:t>s</a:t>
            </a:r>
            <a:r>
              <a:rPr dirty="0"/>
              <a:t> that occurred. Were they related? Who is the ancestor? Why or when did the</a:t>
            </a:r>
            <a:r>
              <a:rPr lang="en-US" dirty="0"/>
              <a:t>se</a:t>
            </a:r>
            <a:r>
              <a:rPr lang="en-US" baseline="0" dirty="0"/>
              <a:t> species</a:t>
            </a:r>
            <a:r>
              <a:rPr dirty="0"/>
              <a:t> evolve?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noRot="1" noChangeAspect="1"/>
          </p:cNvSpPr>
          <p:nvPr>
            <p:ph type="sldImg"/>
          </p:nvPr>
        </p:nvSpPr>
        <p:spPr>
          <a:prstGeom prst="rect">
            <a:avLst/>
          </a:prstGeom>
        </p:spPr>
        <p:txBody>
          <a:bodyPr/>
          <a:lstStyle/>
          <a:p>
            <a:endParaRPr/>
          </a:p>
        </p:txBody>
      </p:sp>
      <p:sp>
        <p:nvSpPr>
          <p:cNvPr id="345" name="Shape 345"/>
          <p:cNvSpPr>
            <a:spLocks noGrp="1"/>
          </p:cNvSpPr>
          <p:nvPr>
            <p:ph type="body" sz="quarter" idx="1"/>
          </p:nvPr>
        </p:nvSpPr>
        <p:spPr>
          <a:prstGeom prst="rect">
            <a:avLst/>
          </a:prstGeom>
        </p:spPr>
        <p:txBody>
          <a:bodyPr/>
          <a:lstStyle/>
          <a:p>
            <a:r>
              <a:rPr dirty="0"/>
              <a:t>This spindle diagram </a:t>
            </a:r>
            <a:r>
              <a:rPr lang="en-US" dirty="0"/>
              <a:t>gives a </a:t>
            </a:r>
            <a:r>
              <a:rPr dirty="0"/>
              <a:t>visual sense of the types of patterns found in evolution.</a:t>
            </a:r>
            <a:endParaRPr lang="en-US" dirty="0"/>
          </a:p>
          <a:p>
            <a:endParaRPr lang="en-US" dirty="0"/>
          </a:p>
          <a:p>
            <a:r>
              <a:rPr lang="en-US" dirty="0"/>
              <a:t>In their small groups, ask students to pick out 1-3 areas on the diagram in which they think represent a pattern of change across various groups of species. Give them a few minutes to work and then share responses. </a:t>
            </a:r>
            <a:endParaRPr dirty="0"/>
          </a:p>
          <a:p>
            <a:r>
              <a:rPr lang="en-US" dirty="0"/>
              <a:t>Review again: Each black shape</a:t>
            </a:r>
            <a:r>
              <a:rPr lang="en-US" baseline="0" dirty="0"/>
              <a:t> </a:t>
            </a:r>
            <a:r>
              <a:rPr dirty="0"/>
              <a:t>represent</a:t>
            </a:r>
            <a:r>
              <a:rPr lang="en-US" dirty="0"/>
              <a:t>s</a:t>
            </a:r>
            <a:r>
              <a:rPr dirty="0"/>
              <a:t> the </a:t>
            </a:r>
            <a:r>
              <a:rPr lang="en-US" dirty="0"/>
              <a:t>diversity</a:t>
            </a:r>
            <a:r>
              <a:rPr dirty="0"/>
              <a:t> of that </a:t>
            </a:r>
            <a:r>
              <a:rPr lang="en-US" dirty="0"/>
              <a:t>vertebrate class </a:t>
            </a:r>
            <a:r>
              <a:rPr dirty="0"/>
              <a:t>found over time. Students </a:t>
            </a:r>
            <a:r>
              <a:rPr lang="en-US" dirty="0"/>
              <a:t>should</a:t>
            </a:r>
            <a:r>
              <a:rPr dirty="0"/>
              <a:t> recognize that the x-axis refers to geologic time (same </a:t>
            </a:r>
            <a:r>
              <a:rPr lang="en-US" dirty="0"/>
              <a:t>as the </a:t>
            </a:r>
            <a:r>
              <a:rPr dirty="0"/>
              <a:t>fossil record). </a:t>
            </a:r>
          </a:p>
          <a:p>
            <a:endParaRPr dirty="0"/>
          </a:p>
          <a:p>
            <a:r>
              <a:rPr dirty="0"/>
              <a:t>Let</a:t>
            </a:r>
            <a:r>
              <a:rPr lang="en-US" dirty="0"/>
              <a:t>'</a:t>
            </a:r>
            <a:r>
              <a:rPr dirty="0"/>
              <a:t>s define some of the patterns seen in macroevolution and then try to find them within the history of vertebrate life.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prstGeom prst="rect">
            <a:avLst/>
          </a:prstGeom>
        </p:spPr>
        <p:txBody>
          <a:bodyPr/>
          <a:lstStyle/>
          <a:p>
            <a:endParaRPr/>
          </a:p>
        </p:txBody>
      </p:sp>
      <p:sp>
        <p:nvSpPr>
          <p:cNvPr id="359" name="Shape 359"/>
          <p:cNvSpPr>
            <a:spLocks noGrp="1"/>
          </p:cNvSpPr>
          <p:nvPr>
            <p:ph type="body" sz="quarter" idx="1"/>
          </p:nvPr>
        </p:nvSpPr>
        <p:spPr>
          <a:prstGeom prst="rect">
            <a:avLst/>
          </a:prstGeom>
        </p:spPr>
        <p:txBody>
          <a:bodyPr/>
          <a:lstStyle/>
          <a:p>
            <a:r>
              <a:rPr lang="en-US" dirty="0"/>
              <a:t>Ask students to consider what is happening at the two red circles in the diagram. First they can describe the area of the black shape (not expanding much at all). Encourage peer-to-peer discourse </a:t>
            </a:r>
            <a:r>
              <a:rPr lang="en-US" dirty="0" smtClean="0"/>
              <a:t>to </a:t>
            </a:r>
            <a:r>
              <a:rPr lang="en-US" dirty="0"/>
              <a:t>elicit more nuanced responses. It is not necessary for students to come up with the correct scientific term (stasis) but their description of the pattern should resemble the detail on the following slide.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pPr>
              <a:defRPr sz="1000"/>
            </a:pPr>
            <a:r>
              <a:rPr dirty="0"/>
              <a:t>Stasis </a:t>
            </a:r>
            <a:r>
              <a:rPr lang="mr-IN" dirty="0"/>
              <a:t>–</a:t>
            </a:r>
            <a:r>
              <a:rPr dirty="0"/>
              <a:t> </a:t>
            </a:r>
            <a:r>
              <a:rPr lang="en-US" dirty="0"/>
              <a:t>This</a:t>
            </a:r>
            <a:r>
              <a:rPr lang="en-US" baseline="0" dirty="0"/>
              <a:t> is the ”process” (or lack thereof) of an organism not changing its features or behaviors over a significant time. </a:t>
            </a:r>
            <a:r>
              <a:rPr lang="en-US" dirty="0"/>
              <a:t>Organisms in stasis are often called “living fossils,” as they are a link back through the hsitory of evolution. Other species have changed, but these have stayed relatively</a:t>
            </a:r>
            <a:r>
              <a:rPr lang="en-US" baseline="0" dirty="0"/>
              <a:t> the same over the same period of time. </a:t>
            </a:r>
          </a:p>
          <a:p>
            <a:pPr>
              <a:defRPr sz="1000"/>
            </a:pPr>
            <a:endParaRPr dirty="0"/>
          </a:p>
          <a:p>
            <a:pPr>
              <a:defRPr sz="1000"/>
            </a:pPr>
            <a:r>
              <a:rPr dirty="0"/>
              <a:t>Example</a:t>
            </a:r>
            <a:r>
              <a:rPr lang="en-US" dirty="0"/>
              <a:t>s of</a:t>
            </a:r>
            <a:r>
              <a:rPr dirty="0"/>
              <a:t> vertebrates </a:t>
            </a:r>
            <a:r>
              <a:rPr lang="en-US" dirty="0"/>
              <a:t>in</a:t>
            </a:r>
            <a:r>
              <a:rPr lang="en-US" baseline="0" dirty="0"/>
              <a:t> </a:t>
            </a:r>
            <a:r>
              <a:rPr dirty="0"/>
              <a:t>stasis </a:t>
            </a:r>
            <a:r>
              <a:rPr lang="en-US" dirty="0"/>
              <a:t>include</a:t>
            </a:r>
            <a:r>
              <a:rPr lang="en-US" baseline="0" dirty="0"/>
              <a:t> </a:t>
            </a:r>
            <a:r>
              <a:rPr dirty="0"/>
              <a:t>the crocodile that came into existence 55 million years ago</a:t>
            </a:r>
            <a:r>
              <a:rPr lang="en-US" baseline="0" dirty="0"/>
              <a:t> </a:t>
            </a:r>
            <a:r>
              <a:rPr dirty="0"/>
              <a:t>and</a:t>
            </a:r>
            <a:r>
              <a:rPr lang="en-US" dirty="0"/>
              <a:t> the</a:t>
            </a:r>
            <a:r>
              <a:rPr dirty="0"/>
              <a:t> coelacanth fish</a:t>
            </a:r>
            <a:r>
              <a:rPr lang="en-US" dirty="0"/>
              <a:t>,</a:t>
            </a:r>
            <a:r>
              <a:rPr lang="en-US" baseline="0" dirty="0"/>
              <a:t> </a:t>
            </a:r>
            <a:r>
              <a:rPr dirty="0"/>
              <a:t>whose existence can be traced back 360 million years.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the investigative discussion (resembling slide 6) about the patterns found in the 3 red circles. (Speciation)</a:t>
            </a:r>
          </a:p>
        </p:txBody>
      </p:sp>
      <p:sp>
        <p:nvSpPr>
          <p:cNvPr id="4" name="Slide Number Placeholder 3"/>
          <p:cNvSpPr>
            <a:spLocks noGrp="1"/>
          </p:cNvSpPr>
          <p:nvPr>
            <p:ph type="sldNum" sz="quarter" idx="10"/>
          </p:nvPr>
        </p:nvSpPr>
        <p:spPr/>
        <p:txBody>
          <a:bodyPr/>
          <a:lstStyle/>
          <a:p>
            <a:fld id="{D11813AB-2925-D943-866B-CA3706445922}" type="slidenum">
              <a:rPr lang="en-US" smtClean="0"/>
              <a:t>8</a:t>
            </a:fld>
            <a:endParaRPr lang="en-US"/>
          </a:p>
        </p:txBody>
      </p:sp>
    </p:spTree>
    <p:extLst>
      <p:ext uri="{BB962C8B-B14F-4D97-AF65-F5344CB8AC3E}">
        <p14:creationId xmlns:p14="http://schemas.microsoft.com/office/powerpoint/2010/main" val="847432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pPr>
              <a:defRPr sz="1000"/>
            </a:pPr>
            <a:r>
              <a:rPr dirty="0"/>
              <a:t>Speciation </a:t>
            </a:r>
            <a:r>
              <a:rPr lang="mr-IN" dirty="0"/>
              <a:t>–</a:t>
            </a:r>
            <a:r>
              <a:rPr dirty="0"/>
              <a:t> Over time, as organisms develop </a:t>
            </a:r>
            <a:r>
              <a:rPr lang="en-US" dirty="0"/>
              <a:t>for particular </a:t>
            </a:r>
            <a:r>
              <a:rPr dirty="0"/>
              <a:t>environmental niche</a:t>
            </a:r>
            <a:r>
              <a:rPr lang="en-US" dirty="0"/>
              <a:t>s</a:t>
            </a:r>
            <a:r>
              <a:rPr dirty="0"/>
              <a:t>, speciation </a:t>
            </a:r>
            <a:r>
              <a:rPr lang="en-US" dirty="0"/>
              <a:t>occurs</a:t>
            </a:r>
            <a:r>
              <a:rPr dirty="0"/>
              <a:t>. Th</a:t>
            </a:r>
            <a:r>
              <a:rPr lang="en-US" dirty="0"/>
              <a:t>is</a:t>
            </a:r>
            <a:r>
              <a:rPr lang="en-US" baseline="0" dirty="0"/>
              <a:t> means that the</a:t>
            </a:r>
            <a:r>
              <a:rPr dirty="0"/>
              <a:t> </a:t>
            </a:r>
            <a:r>
              <a:rPr lang="en-US" dirty="0"/>
              <a:t>difference</a:t>
            </a:r>
            <a:r>
              <a:rPr lang="en-US" baseline="0" dirty="0"/>
              <a:t> between</a:t>
            </a:r>
            <a:r>
              <a:rPr dirty="0"/>
              <a:t> an organism's ancestor </a:t>
            </a:r>
            <a:r>
              <a:rPr lang="en-US" dirty="0"/>
              <a:t>and its </a:t>
            </a:r>
            <a:r>
              <a:rPr dirty="0"/>
              <a:t>current form is significant enough that it is known as a </a:t>
            </a:r>
            <a:r>
              <a:rPr lang="en-US" dirty="0"/>
              <a:t>new species</a:t>
            </a:r>
            <a:r>
              <a:rPr dirty="0"/>
              <a:t>. </a:t>
            </a:r>
          </a:p>
          <a:p>
            <a:pPr>
              <a:defRPr sz="1000"/>
            </a:pPr>
            <a:endParaRPr dirty="0"/>
          </a:p>
          <a:p>
            <a:pPr>
              <a:defRPr sz="1000"/>
            </a:pPr>
            <a:r>
              <a:rPr dirty="0"/>
              <a:t>In macroevolution, we </a:t>
            </a:r>
            <a:r>
              <a:rPr lang="en-US" dirty="0"/>
              <a:t>look </a:t>
            </a:r>
            <a:r>
              <a:rPr dirty="0"/>
              <a:t>at the major divisions between groups of organisms. An example o</a:t>
            </a:r>
            <a:r>
              <a:rPr lang="en-US" dirty="0"/>
              <a:t>f</a:t>
            </a:r>
            <a:r>
              <a:rPr dirty="0"/>
              <a:t> this </a:t>
            </a:r>
            <a:r>
              <a:rPr lang="en-US" dirty="0"/>
              <a:t>is</a:t>
            </a:r>
            <a:r>
              <a:rPr dirty="0"/>
              <a:t> the evolution of flight</a:t>
            </a:r>
            <a:r>
              <a:rPr lang="en-US" dirty="0"/>
              <a:t>,</a:t>
            </a:r>
            <a:r>
              <a:rPr lang="en-US" baseline="0" dirty="0"/>
              <a:t> which</a:t>
            </a:r>
            <a:r>
              <a:rPr dirty="0"/>
              <a:t> helps set birds aside as </a:t>
            </a:r>
            <a:r>
              <a:rPr lang="en-US" dirty="0"/>
              <a:t>their</a:t>
            </a:r>
            <a:r>
              <a:rPr dirty="0"/>
              <a:t> own class. Scientists still debate the first purpose for the evolution of wings </a:t>
            </a:r>
            <a:r>
              <a:rPr dirty="0" smtClean="0"/>
              <a:t>(</a:t>
            </a:r>
            <a:r>
              <a:rPr lang="en-US" dirty="0" smtClean="0"/>
              <a:t>e.g., </a:t>
            </a:r>
            <a:r>
              <a:rPr dirty="0" smtClean="0"/>
              <a:t>evading </a:t>
            </a:r>
            <a:r>
              <a:rPr dirty="0"/>
              <a:t>predators, catching prey, migrati</a:t>
            </a:r>
            <a:r>
              <a:rPr lang="en-US" dirty="0"/>
              <a:t>ng</a:t>
            </a:r>
            <a:r>
              <a:rPr dirty="0"/>
              <a:t>, gain</a:t>
            </a:r>
            <a:r>
              <a:rPr lang="en-US" dirty="0"/>
              <a:t>ing</a:t>
            </a:r>
            <a:r>
              <a:rPr dirty="0"/>
              <a:t> access to new </a:t>
            </a:r>
            <a:r>
              <a:rPr dirty="0" smtClean="0"/>
              <a:t>niches). </a:t>
            </a:r>
            <a:endParaRPr dirty="0"/>
          </a:p>
          <a:p>
            <a:pPr>
              <a:defRPr sz="1000"/>
            </a:pPr>
            <a:endParaRPr dirty="0"/>
          </a:p>
          <a:p>
            <a:pPr>
              <a:defRPr sz="1000"/>
            </a:pPr>
            <a:r>
              <a:rPr dirty="0"/>
              <a:t>Archaeopteryx is considered by many to be the first bird, being about 150 million years</a:t>
            </a:r>
            <a:r>
              <a:rPr lang="en-US" baseline="0" dirty="0"/>
              <a:t> old</a:t>
            </a:r>
            <a:r>
              <a:rPr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416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5/3/18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Content and Picture">
    <p:spTree>
      <p:nvGrpSpPr>
        <p:cNvPr id="1" name=""/>
        <p:cNvGrpSpPr/>
        <p:nvPr/>
      </p:nvGrpSpPr>
      <p:grpSpPr>
        <a:xfrm>
          <a:off x="0" y="0"/>
          <a:ext cx="0" cy="0"/>
          <a:chOff x="0" y="0"/>
          <a:chExt cx="0" cy="0"/>
        </a:xfrm>
      </p:grpSpPr>
      <p:sp>
        <p:nvSpPr>
          <p:cNvPr id="251" name="Title Text"/>
          <p:cNvSpPr txBox="1">
            <a:spLocks noGrp="1"/>
          </p:cNvSpPr>
          <p:nvPr>
            <p:ph type="title"/>
          </p:nvPr>
        </p:nvSpPr>
        <p:spPr>
          <a:xfrm>
            <a:off x="457198" y="0"/>
            <a:ext cx="8229601" cy="1143000"/>
          </a:xfrm>
          <a:prstGeom prst="rect">
            <a:avLst/>
          </a:prstGeom>
        </p:spPr>
        <p:txBody>
          <a:bodyPr/>
          <a:lstStyle>
            <a:lvl1pPr algn="l"/>
          </a:lstStyle>
          <a:p>
            <a:r>
              <a:t>Title Text</a:t>
            </a:r>
          </a:p>
        </p:txBody>
      </p:sp>
      <p:sp>
        <p:nvSpPr>
          <p:cNvPr id="252" name="Body Level One…"/>
          <p:cNvSpPr txBox="1">
            <a:spLocks noGrp="1"/>
          </p:cNvSpPr>
          <p:nvPr>
            <p:ph type="body" idx="1"/>
          </p:nvPr>
        </p:nvSpPr>
        <p:spPr>
          <a:xfrm>
            <a:off x="457200" y="2474757"/>
            <a:ext cx="8229600" cy="3881593"/>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253"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470119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9527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5/3/18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5198228"/>
      </p:ext>
    </p:extLst>
  </p:cSld>
  <p:clrMap bg1="lt1" tx1="dk1" bg2="lt2" tx2="dk2" accent1="accent1" accent2="accent2" accent3="accent3" accent4="accent4" accent5="accent5" accent6="accent6" hlink="hlink" folHlink="folHlink"/>
  <p:sldLayoutIdLst>
    <p:sldLayoutId id="2147483707" r:id="rId1"/>
    <p:sldLayoutId id="2147483692" r:id="rId2"/>
    <p:sldLayoutId id="2147483716" r:id="rId3"/>
    <p:sldLayoutId id="2147483724" r:id="rId4"/>
    <p:sldLayoutId id="2147483693" r:id="rId5"/>
    <p:sldLayoutId id="2147483695" r:id="rId6"/>
    <p:sldLayoutId id="2147483694" r:id="rId7"/>
    <p:sldLayoutId id="2147483713" r:id="rId8"/>
    <p:sldLayoutId id="2147483710" r:id="rId9"/>
    <p:sldLayoutId id="2147483697" r:id="rId10"/>
    <p:sldLayoutId id="2147483698" r:id="rId11"/>
    <p:sldLayoutId id="2147483709" r:id="rId12"/>
    <p:sldLayoutId id="2147483711" r:id="rId13"/>
    <p:sldLayoutId id="2147483699" r:id="rId14"/>
    <p:sldLayoutId id="2147483714" r:id="rId15"/>
    <p:sldLayoutId id="2147483715" r:id="rId16"/>
    <p:sldLayoutId id="2147483700" r:id="rId17"/>
    <p:sldLayoutId id="2147483701" r:id="rId18"/>
    <p:sldLayoutId id="2147483705" r:id="rId19"/>
    <p:sldLayoutId id="2147483706" r:id="rId20"/>
    <p:sldLayoutId id="2147483708" r:id="rId21"/>
    <p:sldLayoutId id="2147483722" r:id="rId22"/>
    <p:sldLayoutId id="2147483726" r:id="rId23"/>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2.t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3.jpg"/><Relationship Id="rId5" Type="http://schemas.openxmlformats.org/officeDocument/2006/relationships/image" Target="../media/image5.jpg"/><Relationship Id="rId6" Type="http://schemas.openxmlformats.org/officeDocument/2006/relationships/image" Target="../media/image4.jpg"/><Relationship Id="rId7" Type="http://schemas.openxmlformats.org/officeDocument/2006/relationships/image" Target="../media/image7.jpg"/><Relationship Id="rId8" Type="http://schemas.openxmlformats.org/officeDocument/2006/relationships/image" Target="../media/image9.jpg"/><Relationship Id="rId9" Type="http://schemas.openxmlformats.org/officeDocument/2006/relationships/image" Target="../media/image10.jp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tif"/><Relationship Id="rId4" Type="http://schemas.openxmlformats.org/officeDocument/2006/relationships/image" Target="../media/image13.tif"/><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tif"/><Relationship Id="rId4" Type="http://schemas.openxmlformats.org/officeDocument/2006/relationships/image" Target="../media/image15.tiff"/><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Image" descr="Image"/>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1" y="0"/>
            <a:ext cx="9144001" cy="6858000"/>
          </a:xfrm>
          <a:prstGeom prst="rect">
            <a:avLst/>
          </a:prstGeom>
          <a:ln w="12700">
            <a:miter lim="400000"/>
          </a:ln>
        </p:spPr>
      </p:pic>
      <p:sp>
        <p:nvSpPr>
          <p:cNvPr id="280" name="Title 1"/>
          <p:cNvSpPr txBox="1">
            <a:spLocks noGrp="1"/>
          </p:cNvSpPr>
          <p:nvPr>
            <p:ph type="title"/>
          </p:nvPr>
        </p:nvSpPr>
        <p:spPr>
          <a:xfrm>
            <a:off x="727551" y="3280990"/>
            <a:ext cx="8416450" cy="2028128"/>
          </a:xfrm>
          <a:prstGeom prst="rect">
            <a:avLst/>
          </a:prstGeom>
        </p:spPr>
        <p:txBody>
          <a:bodyPr/>
          <a:lstStyle>
            <a:lvl1pPr>
              <a:defRPr>
                <a:solidFill>
                  <a:srgbClr val="0D6F00"/>
                </a:solidFill>
              </a:defRPr>
            </a:lvl1pPr>
          </a:lstStyle>
          <a:p>
            <a:r>
              <a:rPr lang="en-US" dirty="0"/>
              <a:t> </a:t>
            </a:r>
            <a:r>
              <a:rPr dirty="0" smtClean="0"/>
              <a:t>Patterns </a:t>
            </a:r>
            <a:r>
              <a:rPr dirty="0"/>
              <a:t>in </a:t>
            </a:r>
            <a:r>
              <a:rPr lang="en-US" dirty="0" smtClean="0"/>
              <a:t>Vertebrate Evolution</a:t>
            </a:r>
            <a:endParaRPr dirty="0"/>
          </a:p>
        </p:txBody>
      </p:sp>
    </p:spTree>
    <p:extLst>
      <p:ext uri="{BB962C8B-B14F-4D97-AF65-F5344CB8AC3E}">
        <p14:creationId xmlns:p14="http://schemas.microsoft.com/office/powerpoint/2010/main" val="49977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52422" y="1186281"/>
            <a:ext cx="6746726" cy="5671719"/>
            <a:chOff x="852422" y="1186281"/>
            <a:chExt cx="6746726" cy="5671719"/>
          </a:xfrm>
        </p:grpSpPr>
        <p:pic>
          <p:nvPicPr>
            <p:cNvPr id="17" name="Picture 16" descr="04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7463" y="1186281"/>
              <a:ext cx="6591685" cy="5671719"/>
            </a:xfrm>
            <a:prstGeom prst="rect">
              <a:avLst/>
            </a:prstGeom>
          </p:spPr>
        </p:pic>
        <p:sp>
          <p:nvSpPr>
            <p:cNvPr id="20" name="TextBox 19"/>
            <p:cNvSpPr txBox="1"/>
            <p:nvPr/>
          </p:nvSpPr>
          <p:spPr>
            <a:xfrm>
              <a:off x="852422" y="1750647"/>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Tertiary</a:t>
              </a:r>
            </a:p>
          </p:txBody>
        </p:sp>
        <p:sp>
          <p:nvSpPr>
            <p:cNvPr id="21" name="TextBox 20"/>
            <p:cNvSpPr txBox="1"/>
            <p:nvPr/>
          </p:nvSpPr>
          <p:spPr>
            <a:xfrm>
              <a:off x="852422" y="2489201"/>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Cretaceous</a:t>
              </a:r>
            </a:p>
          </p:txBody>
        </p:sp>
        <p:sp>
          <p:nvSpPr>
            <p:cNvPr id="22" name="TextBox 21"/>
            <p:cNvSpPr txBox="1"/>
            <p:nvPr/>
          </p:nvSpPr>
          <p:spPr>
            <a:xfrm>
              <a:off x="852422" y="3130062"/>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Jurassic</a:t>
              </a:r>
            </a:p>
          </p:txBody>
        </p:sp>
        <p:sp>
          <p:nvSpPr>
            <p:cNvPr id="23" name="TextBox 22"/>
            <p:cNvSpPr txBox="1"/>
            <p:nvPr/>
          </p:nvSpPr>
          <p:spPr>
            <a:xfrm>
              <a:off x="852422" y="4046602"/>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Permian</a:t>
              </a:r>
            </a:p>
          </p:txBody>
        </p:sp>
        <p:sp>
          <p:nvSpPr>
            <p:cNvPr id="24" name="TextBox 23"/>
            <p:cNvSpPr txBox="1"/>
            <p:nvPr/>
          </p:nvSpPr>
          <p:spPr>
            <a:xfrm>
              <a:off x="852422" y="3618058"/>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Triassic</a:t>
              </a:r>
            </a:p>
          </p:txBody>
        </p:sp>
        <p:sp>
          <p:nvSpPr>
            <p:cNvPr id="25" name="TextBox 24"/>
            <p:cNvSpPr txBox="1"/>
            <p:nvPr/>
          </p:nvSpPr>
          <p:spPr>
            <a:xfrm>
              <a:off x="852422" y="452455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Carboniferous</a:t>
              </a:r>
            </a:p>
          </p:txBody>
        </p:sp>
        <p:sp>
          <p:nvSpPr>
            <p:cNvPr id="26" name="TextBox 25"/>
            <p:cNvSpPr txBox="1"/>
            <p:nvPr/>
          </p:nvSpPr>
          <p:spPr>
            <a:xfrm>
              <a:off x="852422" y="504818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Devonian</a:t>
              </a:r>
            </a:p>
          </p:txBody>
        </p:sp>
        <p:sp>
          <p:nvSpPr>
            <p:cNvPr id="27" name="TextBox 26"/>
            <p:cNvSpPr txBox="1"/>
            <p:nvPr/>
          </p:nvSpPr>
          <p:spPr>
            <a:xfrm>
              <a:off x="852422" y="5541014"/>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Silurian</a:t>
              </a:r>
            </a:p>
          </p:txBody>
        </p:sp>
        <p:sp>
          <p:nvSpPr>
            <p:cNvPr id="28" name="TextBox 27"/>
            <p:cNvSpPr txBox="1"/>
            <p:nvPr/>
          </p:nvSpPr>
          <p:spPr>
            <a:xfrm>
              <a:off x="852422" y="592592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Ordovician</a:t>
              </a:r>
            </a:p>
          </p:txBody>
        </p:sp>
        <p:sp>
          <p:nvSpPr>
            <p:cNvPr id="29" name="TextBox 28"/>
            <p:cNvSpPr txBox="1"/>
            <p:nvPr/>
          </p:nvSpPr>
          <p:spPr>
            <a:xfrm>
              <a:off x="4265006" y="5910346"/>
              <a:ext cx="2909688"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Vertebrate Diversity</a:t>
              </a:r>
            </a:p>
          </p:txBody>
        </p:sp>
      </p:grpSp>
      <p:sp>
        <p:nvSpPr>
          <p:cNvPr id="9" name="Oval">
            <a:extLst>
              <a:ext uri="{FF2B5EF4-FFF2-40B4-BE49-F238E27FC236}">
                <a16:creationId xmlns:a16="http://schemas.microsoft.com/office/drawing/2014/main" xmlns="" id="{DC224AFF-C059-F340-B5B9-0799798CB954}"/>
              </a:ext>
            </a:extLst>
          </p:cNvPr>
          <p:cNvSpPr/>
          <p:nvPr/>
        </p:nvSpPr>
        <p:spPr>
          <a:xfrm>
            <a:off x="4989640" y="2044471"/>
            <a:ext cx="756453" cy="377970"/>
          </a:xfrm>
          <a:prstGeom prst="ellipse">
            <a:avLst/>
          </a:prstGeom>
          <a:ln w="63500">
            <a:solidFill>
              <a:srgbClr val="FF2600"/>
            </a:solidFill>
          </a:ln>
          <a:effectLst>
            <a:outerShdw blurRad="38100" dist="23000" dir="5400000" rotWithShape="0">
              <a:srgbClr val="000000">
                <a:alpha val="35000"/>
              </a:srgbClr>
            </a:outerShdw>
          </a:effectLst>
        </p:spPr>
        <p:txBody>
          <a:bodyPr lIns="45719" rIns="45719" anchor="ctr"/>
          <a:lstStyle/>
          <a:p>
            <a:r>
              <a:rPr lang="en-US" dirty="0" smtClean="0">
                <a:latin typeface="Arial" panose="020B0604020202020204" pitchFamily="34" charset="0"/>
                <a:cs typeface="Arial" panose="020B0604020202020204" pitchFamily="34" charset="0"/>
              </a:rPr>
              <a:t>v</a:t>
            </a:r>
            <a:endParaRPr dirty="0">
              <a:latin typeface="Arial" panose="020B0604020202020204" pitchFamily="34" charset="0"/>
              <a:cs typeface="Arial" panose="020B0604020202020204" pitchFamily="34" charset="0"/>
            </a:endParaRPr>
          </a:p>
        </p:txBody>
      </p:sp>
      <p:sp>
        <p:nvSpPr>
          <p:cNvPr id="10" name="Oval">
            <a:extLst>
              <a:ext uri="{FF2B5EF4-FFF2-40B4-BE49-F238E27FC236}">
                <a16:creationId xmlns:a16="http://schemas.microsoft.com/office/drawing/2014/main" xmlns="" id="{E42DC59C-F4C1-D746-BD00-C62E5BFEB2C2}"/>
              </a:ext>
            </a:extLst>
          </p:cNvPr>
          <p:cNvSpPr/>
          <p:nvPr/>
        </p:nvSpPr>
        <p:spPr>
          <a:xfrm>
            <a:off x="5121471" y="3728373"/>
            <a:ext cx="543554" cy="441379"/>
          </a:xfrm>
          <a:prstGeom prst="ellipse">
            <a:avLst/>
          </a:prstGeom>
          <a:ln w="63500">
            <a:solidFill>
              <a:srgbClr val="FF2600"/>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11" name="Oval">
            <a:extLst>
              <a:ext uri="{FF2B5EF4-FFF2-40B4-BE49-F238E27FC236}">
                <a16:creationId xmlns:a16="http://schemas.microsoft.com/office/drawing/2014/main" xmlns="" id="{D92F598C-2929-FA43-BF7C-D4DDD17A19D1}"/>
              </a:ext>
            </a:extLst>
          </p:cNvPr>
          <p:cNvSpPr/>
          <p:nvPr/>
        </p:nvSpPr>
        <p:spPr>
          <a:xfrm>
            <a:off x="4708814" y="3741052"/>
            <a:ext cx="481086" cy="387289"/>
          </a:xfrm>
          <a:prstGeom prst="ellipse">
            <a:avLst/>
          </a:prstGeom>
          <a:ln w="63500">
            <a:solidFill>
              <a:srgbClr val="FF2600"/>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12" name="Oval">
            <a:extLst>
              <a:ext uri="{FF2B5EF4-FFF2-40B4-BE49-F238E27FC236}">
                <a16:creationId xmlns:a16="http://schemas.microsoft.com/office/drawing/2014/main" xmlns="" id="{F0E261BF-69CD-6146-A38A-A9107AB3576A}"/>
              </a:ext>
            </a:extLst>
          </p:cNvPr>
          <p:cNvSpPr/>
          <p:nvPr/>
        </p:nvSpPr>
        <p:spPr>
          <a:xfrm>
            <a:off x="3744239" y="3721737"/>
            <a:ext cx="506939" cy="398353"/>
          </a:xfrm>
          <a:prstGeom prst="ellipse">
            <a:avLst/>
          </a:prstGeom>
          <a:ln w="63500">
            <a:solidFill>
              <a:srgbClr val="FF2600"/>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13" name="Oval">
            <a:extLst>
              <a:ext uri="{FF2B5EF4-FFF2-40B4-BE49-F238E27FC236}">
                <a16:creationId xmlns:a16="http://schemas.microsoft.com/office/drawing/2014/main" xmlns="" id="{6C4D9AD6-4087-0948-84DF-6026FFF0A060}"/>
              </a:ext>
            </a:extLst>
          </p:cNvPr>
          <p:cNvSpPr/>
          <p:nvPr/>
        </p:nvSpPr>
        <p:spPr>
          <a:xfrm>
            <a:off x="2705774" y="3682505"/>
            <a:ext cx="556865" cy="437585"/>
          </a:xfrm>
          <a:prstGeom prst="ellipse">
            <a:avLst/>
          </a:prstGeom>
          <a:ln w="63500">
            <a:solidFill>
              <a:srgbClr val="FF2600"/>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14" name="Oval">
            <a:extLst>
              <a:ext uri="{FF2B5EF4-FFF2-40B4-BE49-F238E27FC236}">
                <a16:creationId xmlns:a16="http://schemas.microsoft.com/office/drawing/2014/main" xmlns="" id="{3064C17C-F9A9-8148-81FC-F5404936942C}"/>
              </a:ext>
            </a:extLst>
          </p:cNvPr>
          <p:cNvSpPr/>
          <p:nvPr/>
        </p:nvSpPr>
        <p:spPr>
          <a:xfrm>
            <a:off x="3503439" y="4214949"/>
            <a:ext cx="481600" cy="378442"/>
          </a:xfrm>
          <a:prstGeom prst="ellipse">
            <a:avLst/>
          </a:prstGeom>
          <a:ln w="63500">
            <a:solidFill>
              <a:srgbClr val="FF2600"/>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15" name="Oval">
            <a:extLst>
              <a:ext uri="{FF2B5EF4-FFF2-40B4-BE49-F238E27FC236}">
                <a16:creationId xmlns:a16="http://schemas.microsoft.com/office/drawing/2014/main" xmlns="" id="{EFA39B3C-3850-3240-8F67-7161C811C2E5}"/>
              </a:ext>
            </a:extLst>
          </p:cNvPr>
          <p:cNvSpPr/>
          <p:nvPr/>
        </p:nvSpPr>
        <p:spPr>
          <a:xfrm>
            <a:off x="3005639" y="4730738"/>
            <a:ext cx="497800" cy="391172"/>
          </a:xfrm>
          <a:prstGeom prst="ellipse">
            <a:avLst/>
          </a:prstGeom>
          <a:ln w="63500">
            <a:solidFill>
              <a:srgbClr val="FF2600"/>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18" name="Title 5">
            <a:extLst>
              <a:ext uri="{FF2B5EF4-FFF2-40B4-BE49-F238E27FC236}">
                <a16:creationId xmlns:a16="http://schemas.microsoft.com/office/drawing/2014/main" xmlns="" id="{38AEB547-1DA7-E144-821E-B03D75124738}"/>
              </a:ext>
            </a:extLst>
          </p:cNvPr>
          <p:cNvSpPr txBox="1">
            <a:spLocks noGrp="1"/>
          </p:cNvSpPr>
          <p:nvPr>
            <p:ph type="title"/>
          </p:nvPr>
        </p:nvSpPr>
        <p:spPr>
          <a:xfrm>
            <a:off x="457200" y="304800"/>
            <a:ext cx="8229601" cy="1143000"/>
          </a:xfrm>
          <a:prstGeom prst="rect">
            <a:avLst/>
          </a:prstGeom>
        </p:spPr>
        <p:txBody>
          <a:bodyPr/>
          <a:lstStyle>
            <a:lvl1pPr>
              <a:defRPr>
                <a:solidFill>
                  <a:srgbClr val="0D6F00"/>
                </a:solidFill>
              </a:defRPr>
            </a:lvl1pPr>
          </a:lstStyle>
          <a:p>
            <a:r>
              <a:rPr dirty="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is</a:t>
            </a:r>
            <a:r>
              <a:rPr dirty="0">
                <a:latin typeface="Arial" panose="020B0604020202020204" pitchFamily="34" charset="0"/>
                <a:cs typeface="Arial" panose="020B0604020202020204" pitchFamily="34" charset="0"/>
              </a:rPr>
              <a:t> the </a:t>
            </a:r>
            <a:r>
              <a:rPr lang="en-US" dirty="0">
                <a:latin typeface="Arial" panose="020B0604020202020204" pitchFamily="34" charset="0"/>
                <a:cs typeface="Arial" panose="020B0604020202020204" pitchFamily="34" charset="0"/>
              </a:rPr>
              <a:t>p</a:t>
            </a:r>
            <a:r>
              <a:rPr dirty="0">
                <a:latin typeface="Arial" panose="020B0604020202020204" pitchFamily="34" charset="0"/>
                <a:cs typeface="Arial" panose="020B0604020202020204" pitchFamily="34" charset="0"/>
              </a:rPr>
              <a:t>attern?</a:t>
            </a:r>
          </a:p>
        </p:txBody>
      </p:sp>
    </p:spTree>
    <p:extLst>
      <p:ext uri="{BB962C8B-B14F-4D97-AF65-F5344CB8AC3E}">
        <p14:creationId xmlns:p14="http://schemas.microsoft.com/office/powerpoint/2010/main" val="272368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Title 1"/>
          <p:cNvSpPr txBox="1">
            <a:spLocks noGrp="1"/>
          </p:cNvSpPr>
          <p:nvPr>
            <p:ph type="title"/>
          </p:nvPr>
        </p:nvSpPr>
        <p:spPr>
          <a:prstGeom prst="rect">
            <a:avLst/>
          </a:prstGeom>
        </p:spPr>
        <p:txBody>
          <a:bodyPr/>
          <a:lstStyle>
            <a:lvl1pPr>
              <a:defRPr sz="4000">
                <a:solidFill>
                  <a:srgbClr val="0D6F00"/>
                </a:solidFill>
              </a:defRPr>
            </a:lvl1pPr>
          </a:lstStyle>
          <a:p>
            <a:r>
              <a:t>Patterns in Evolution</a:t>
            </a:r>
          </a:p>
        </p:txBody>
      </p:sp>
      <p:sp>
        <p:nvSpPr>
          <p:cNvPr id="379" name="Content Placeholder 2"/>
          <p:cNvSpPr txBox="1">
            <a:spLocks noGrp="1"/>
          </p:cNvSpPr>
          <p:nvPr>
            <p:ph type="body" idx="1"/>
          </p:nvPr>
        </p:nvSpPr>
        <p:spPr>
          <a:xfrm>
            <a:off x="457200" y="1320146"/>
            <a:ext cx="8229600" cy="4615544"/>
          </a:xfrm>
          <a:prstGeom prst="rect">
            <a:avLst/>
          </a:prstGeom>
        </p:spPr>
        <p:txBody>
          <a:bodyPr/>
          <a:lstStyle/>
          <a:p>
            <a:pPr>
              <a:lnSpc>
                <a:spcPct val="90000"/>
              </a:lnSpc>
              <a:buSzPct val="100000"/>
              <a:defRPr b="1">
                <a:solidFill>
                  <a:srgbClr val="262626"/>
                </a:solidFill>
              </a:defRPr>
            </a:pPr>
            <a:r>
              <a:rPr dirty="0"/>
              <a:t>Extinction</a:t>
            </a:r>
          </a:p>
          <a:p>
            <a:pPr marL="800100" lvl="1" indent="-457200">
              <a:lnSpc>
                <a:spcPct val="90000"/>
              </a:lnSpc>
              <a:buSzPct val="100000"/>
              <a:buFont typeface="Arial" charset="0"/>
              <a:buChar char="•"/>
              <a:defRPr>
                <a:solidFill>
                  <a:srgbClr val="262626"/>
                </a:solidFill>
              </a:defRPr>
            </a:pPr>
            <a:r>
              <a:rPr dirty="0"/>
              <a:t>Up to 99% of species in history have gone </a:t>
            </a:r>
            <a:r>
              <a:rPr dirty="0" smtClean="0"/>
              <a:t>extinct</a:t>
            </a:r>
            <a:r>
              <a:rPr lang="en-US" dirty="0" smtClean="0"/>
              <a:t>.</a:t>
            </a:r>
            <a:endParaRPr lang="en-US" dirty="0"/>
          </a:p>
          <a:p>
            <a:pPr marL="800100" lvl="1" indent="-457200">
              <a:lnSpc>
                <a:spcPct val="90000"/>
              </a:lnSpc>
              <a:buSzPct val="100000"/>
              <a:buFont typeface="Arial" charset="0"/>
              <a:buChar char="•"/>
              <a:defRPr>
                <a:solidFill>
                  <a:srgbClr val="262626"/>
                </a:solidFill>
              </a:defRPr>
            </a:pPr>
            <a:r>
              <a:rPr lang="en-US" dirty="0"/>
              <a:t>Diversity drops but some species may survive.</a:t>
            </a:r>
            <a:endParaRPr dirty="0"/>
          </a:p>
          <a:p>
            <a:pPr marL="800100" lvl="1" indent="-457200">
              <a:lnSpc>
                <a:spcPct val="90000"/>
              </a:lnSpc>
              <a:buSzPct val="100000"/>
              <a:buFont typeface="Arial" charset="0"/>
              <a:buChar char="•"/>
              <a:defRPr>
                <a:solidFill>
                  <a:srgbClr val="262626"/>
                </a:solidFill>
              </a:defRPr>
            </a:pPr>
            <a:r>
              <a:rPr lang="en-US" dirty="0"/>
              <a:t>This l</a:t>
            </a:r>
            <a:r>
              <a:rPr dirty="0"/>
              <a:t>eaves room for new species to evolve and take over </a:t>
            </a:r>
            <a:r>
              <a:rPr lang="en-US" dirty="0"/>
              <a:t>open </a:t>
            </a:r>
            <a:r>
              <a:rPr dirty="0"/>
              <a:t>niche</a:t>
            </a:r>
            <a:r>
              <a:rPr lang="en-US" dirty="0"/>
              <a:t>s</a:t>
            </a:r>
            <a:r>
              <a:rPr dirty="0"/>
              <a:t>.</a:t>
            </a:r>
          </a:p>
          <a:p>
            <a:pPr marL="800100" lvl="1" indent="-457200">
              <a:lnSpc>
                <a:spcPct val="90000"/>
              </a:lnSpc>
              <a:buSzPct val="100000"/>
              <a:buFont typeface="Arial" charset="0"/>
              <a:buChar char="•"/>
              <a:defRPr>
                <a:solidFill>
                  <a:srgbClr val="262626"/>
                </a:solidFill>
              </a:defRPr>
            </a:pPr>
            <a:r>
              <a:rPr lang="en-US" dirty="0"/>
              <a:t>There have been five major extinctions.</a:t>
            </a:r>
            <a:endParaRPr dirty="0"/>
          </a:p>
        </p:txBody>
      </p:sp>
      <p:pic>
        <p:nvPicPr>
          <p:cNvPr id="4" name="Picture 3" descr="01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5822" y="3717268"/>
            <a:ext cx="5650992" cy="2980944"/>
          </a:xfrm>
          <a:prstGeom prst="rect">
            <a:avLst/>
          </a:prstGeom>
        </p:spPr>
      </p:pic>
    </p:spTree>
    <p:extLst>
      <p:ext uri="{BB962C8B-B14F-4D97-AF65-F5344CB8AC3E}">
        <p14:creationId xmlns:p14="http://schemas.microsoft.com/office/powerpoint/2010/main" val="778482622"/>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52422" y="1186281"/>
            <a:ext cx="6746726" cy="5671719"/>
            <a:chOff x="852422" y="1186281"/>
            <a:chExt cx="6746726" cy="5671719"/>
          </a:xfrm>
        </p:grpSpPr>
        <p:pic>
          <p:nvPicPr>
            <p:cNvPr id="36" name="Picture 35" descr="04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7463" y="1186281"/>
              <a:ext cx="6591685" cy="5671719"/>
            </a:xfrm>
            <a:prstGeom prst="rect">
              <a:avLst/>
            </a:prstGeom>
          </p:spPr>
        </p:pic>
        <p:sp>
          <p:nvSpPr>
            <p:cNvPr id="37" name="TextBox 36"/>
            <p:cNvSpPr txBox="1"/>
            <p:nvPr/>
          </p:nvSpPr>
          <p:spPr>
            <a:xfrm>
              <a:off x="852422" y="1750647"/>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Tertiary</a:t>
              </a:r>
            </a:p>
          </p:txBody>
        </p:sp>
        <p:sp>
          <p:nvSpPr>
            <p:cNvPr id="38" name="TextBox 37"/>
            <p:cNvSpPr txBox="1"/>
            <p:nvPr/>
          </p:nvSpPr>
          <p:spPr>
            <a:xfrm>
              <a:off x="852422" y="2489201"/>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Cretaceous</a:t>
              </a:r>
            </a:p>
          </p:txBody>
        </p:sp>
        <p:sp>
          <p:nvSpPr>
            <p:cNvPr id="39" name="TextBox 38"/>
            <p:cNvSpPr txBox="1"/>
            <p:nvPr/>
          </p:nvSpPr>
          <p:spPr>
            <a:xfrm>
              <a:off x="852422" y="3130062"/>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Jurassic</a:t>
              </a:r>
            </a:p>
          </p:txBody>
        </p:sp>
        <p:sp>
          <p:nvSpPr>
            <p:cNvPr id="40" name="TextBox 39"/>
            <p:cNvSpPr txBox="1"/>
            <p:nvPr/>
          </p:nvSpPr>
          <p:spPr>
            <a:xfrm>
              <a:off x="852422" y="4046602"/>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Permian</a:t>
              </a:r>
            </a:p>
          </p:txBody>
        </p:sp>
        <p:sp>
          <p:nvSpPr>
            <p:cNvPr id="41" name="TextBox 40"/>
            <p:cNvSpPr txBox="1"/>
            <p:nvPr/>
          </p:nvSpPr>
          <p:spPr>
            <a:xfrm>
              <a:off x="852422" y="3618058"/>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Triassic</a:t>
              </a:r>
            </a:p>
          </p:txBody>
        </p:sp>
        <p:sp>
          <p:nvSpPr>
            <p:cNvPr id="42" name="TextBox 41"/>
            <p:cNvSpPr txBox="1"/>
            <p:nvPr/>
          </p:nvSpPr>
          <p:spPr>
            <a:xfrm>
              <a:off x="852422" y="452455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Carboniferous</a:t>
              </a:r>
            </a:p>
          </p:txBody>
        </p:sp>
        <p:sp>
          <p:nvSpPr>
            <p:cNvPr id="43" name="TextBox 42"/>
            <p:cNvSpPr txBox="1"/>
            <p:nvPr/>
          </p:nvSpPr>
          <p:spPr>
            <a:xfrm>
              <a:off x="852422" y="504818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Devonian</a:t>
              </a:r>
            </a:p>
          </p:txBody>
        </p:sp>
        <p:sp>
          <p:nvSpPr>
            <p:cNvPr id="44" name="TextBox 43"/>
            <p:cNvSpPr txBox="1"/>
            <p:nvPr/>
          </p:nvSpPr>
          <p:spPr>
            <a:xfrm>
              <a:off x="852422" y="5541014"/>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Silurian</a:t>
              </a:r>
            </a:p>
          </p:txBody>
        </p:sp>
        <p:sp>
          <p:nvSpPr>
            <p:cNvPr id="45" name="TextBox 44"/>
            <p:cNvSpPr txBox="1"/>
            <p:nvPr/>
          </p:nvSpPr>
          <p:spPr>
            <a:xfrm>
              <a:off x="852422" y="592592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Ordovician</a:t>
              </a:r>
            </a:p>
          </p:txBody>
        </p:sp>
        <p:sp>
          <p:nvSpPr>
            <p:cNvPr id="46" name="TextBox 45"/>
            <p:cNvSpPr txBox="1"/>
            <p:nvPr/>
          </p:nvSpPr>
          <p:spPr>
            <a:xfrm>
              <a:off x="4265006" y="5910346"/>
              <a:ext cx="2909688"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Vertebrate Diversity</a:t>
              </a:r>
            </a:p>
          </p:txBody>
        </p:sp>
      </p:grpSp>
      <p:sp>
        <p:nvSpPr>
          <p:cNvPr id="386" name="Star"/>
          <p:cNvSpPr/>
          <p:nvPr/>
        </p:nvSpPr>
        <p:spPr>
          <a:xfrm>
            <a:off x="2261137" y="1999169"/>
            <a:ext cx="526871" cy="501085"/>
          </a:xfrm>
          <a:prstGeom prst="star5">
            <a:avLst>
              <a:gd name="adj" fmla="val 19100"/>
              <a:gd name="hf" fmla="val 105146"/>
              <a:gd name="vf" fmla="val 110557"/>
            </a:avLst>
          </a:prstGeom>
          <a:solidFill>
            <a:srgbClr val="FF2600"/>
          </a:solidFill>
          <a:ln w="25400">
            <a:solidFill>
              <a:schemeClr val="accent1"/>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387" name="Star"/>
          <p:cNvSpPr/>
          <p:nvPr/>
        </p:nvSpPr>
        <p:spPr>
          <a:xfrm>
            <a:off x="2261137" y="3044842"/>
            <a:ext cx="526871" cy="501085"/>
          </a:xfrm>
          <a:prstGeom prst="star5">
            <a:avLst>
              <a:gd name="adj" fmla="val 19100"/>
              <a:gd name="hf" fmla="val 105146"/>
              <a:gd name="vf" fmla="val 110557"/>
            </a:avLst>
          </a:prstGeom>
          <a:solidFill>
            <a:srgbClr val="FF2600"/>
          </a:solidFill>
          <a:ln w="25400">
            <a:solidFill>
              <a:schemeClr val="accent1"/>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388" name="Star"/>
          <p:cNvSpPr/>
          <p:nvPr/>
        </p:nvSpPr>
        <p:spPr>
          <a:xfrm>
            <a:off x="2261137" y="3688206"/>
            <a:ext cx="526871" cy="501085"/>
          </a:xfrm>
          <a:prstGeom prst="star5">
            <a:avLst>
              <a:gd name="adj" fmla="val 19100"/>
              <a:gd name="hf" fmla="val 105146"/>
              <a:gd name="vf" fmla="val 110557"/>
            </a:avLst>
          </a:prstGeom>
          <a:solidFill>
            <a:srgbClr val="FF2600"/>
          </a:solidFill>
          <a:ln w="25400">
            <a:solidFill>
              <a:schemeClr val="accent1"/>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389" name="Star"/>
          <p:cNvSpPr/>
          <p:nvPr/>
        </p:nvSpPr>
        <p:spPr>
          <a:xfrm>
            <a:off x="2261137" y="4670778"/>
            <a:ext cx="526871" cy="501085"/>
          </a:xfrm>
          <a:prstGeom prst="star5">
            <a:avLst>
              <a:gd name="adj" fmla="val 19100"/>
              <a:gd name="hf" fmla="val 105146"/>
              <a:gd name="vf" fmla="val 110557"/>
            </a:avLst>
          </a:prstGeom>
          <a:solidFill>
            <a:srgbClr val="FF2600"/>
          </a:solidFill>
          <a:ln w="25400">
            <a:solidFill>
              <a:schemeClr val="accent1"/>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390" name="Star"/>
          <p:cNvSpPr/>
          <p:nvPr/>
        </p:nvSpPr>
        <p:spPr>
          <a:xfrm>
            <a:off x="2261137" y="5377243"/>
            <a:ext cx="526871" cy="501084"/>
          </a:xfrm>
          <a:prstGeom prst="star5">
            <a:avLst>
              <a:gd name="adj" fmla="val 19100"/>
              <a:gd name="hf" fmla="val 105146"/>
              <a:gd name="vf" fmla="val 110557"/>
            </a:avLst>
          </a:prstGeom>
          <a:solidFill>
            <a:srgbClr val="FF2600"/>
          </a:solidFill>
          <a:ln w="25400">
            <a:solidFill>
              <a:schemeClr val="accent1"/>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18" name="Title 5">
            <a:extLst>
              <a:ext uri="{FF2B5EF4-FFF2-40B4-BE49-F238E27FC236}">
                <a16:creationId xmlns:a16="http://schemas.microsoft.com/office/drawing/2014/main" xmlns="" id="{38AEB547-1DA7-E144-821E-B03D75124738}"/>
              </a:ext>
            </a:extLst>
          </p:cNvPr>
          <p:cNvSpPr txBox="1">
            <a:spLocks noGrp="1"/>
          </p:cNvSpPr>
          <p:nvPr>
            <p:ph type="title"/>
          </p:nvPr>
        </p:nvSpPr>
        <p:spPr>
          <a:xfrm>
            <a:off x="457200" y="304800"/>
            <a:ext cx="8229601" cy="1143000"/>
          </a:xfrm>
          <a:prstGeom prst="rect">
            <a:avLst/>
          </a:prstGeom>
        </p:spPr>
        <p:txBody>
          <a:bodyPr/>
          <a:lstStyle>
            <a:lvl1pPr>
              <a:defRPr>
                <a:solidFill>
                  <a:srgbClr val="0D6F00"/>
                </a:solidFill>
              </a:defRPr>
            </a:lvl1pPr>
          </a:lstStyle>
          <a:p>
            <a:r>
              <a:rPr dirty="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is</a:t>
            </a:r>
            <a:r>
              <a:rPr dirty="0">
                <a:latin typeface="Arial" panose="020B0604020202020204" pitchFamily="34" charset="0"/>
                <a:cs typeface="Arial" panose="020B0604020202020204" pitchFamily="34" charset="0"/>
              </a:rPr>
              <a:t> the </a:t>
            </a:r>
            <a:r>
              <a:rPr lang="en-US" dirty="0">
                <a:latin typeface="Arial" panose="020B0604020202020204" pitchFamily="34" charset="0"/>
                <a:cs typeface="Arial" panose="020B0604020202020204" pitchFamily="34" charset="0"/>
              </a:rPr>
              <a:t>p</a:t>
            </a:r>
            <a:r>
              <a:rPr dirty="0">
                <a:latin typeface="Arial" panose="020B0604020202020204" pitchFamily="34" charset="0"/>
                <a:cs typeface="Arial" panose="020B0604020202020204" pitchFamily="34" charset="0"/>
              </a:rPr>
              <a:t>attern?</a:t>
            </a:r>
          </a:p>
        </p:txBody>
      </p:sp>
    </p:spTree>
    <p:extLst>
      <p:ext uri="{BB962C8B-B14F-4D97-AF65-F5344CB8AC3E}">
        <p14:creationId xmlns:p14="http://schemas.microsoft.com/office/powerpoint/2010/main" val="997899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itle 5"/>
          <p:cNvSpPr txBox="1">
            <a:spLocks noGrp="1"/>
          </p:cNvSpPr>
          <p:nvPr>
            <p:ph type="title"/>
          </p:nvPr>
        </p:nvSpPr>
        <p:spPr>
          <a:xfrm>
            <a:off x="457198" y="290945"/>
            <a:ext cx="8229601" cy="1143000"/>
          </a:xfrm>
          <a:prstGeom prst="rect">
            <a:avLst/>
          </a:prstGeom>
        </p:spPr>
        <p:txBody>
          <a:bodyPr/>
          <a:lstStyle>
            <a:lvl1pPr>
              <a:defRPr>
                <a:solidFill>
                  <a:srgbClr val="0D6F00"/>
                </a:solidFill>
              </a:defRPr>
            </a:lvl1pPr>
          </a:lstStyle>
          <a:p>
            <a:r>
              <a:rPr dirty="0"/>
              <a:t>Existence, Diversity, and Extinction</a:t>
            </a:r>
          </a:p>
        </p:txBody>
      </p:sp>
      <p:sp>
        <p:nvSpPr>
          <p:cNvPr id="285" name="Content Placeholder 2"/>
          <p:cNvSpPr txBox="1">
            <a:spLocks noGrp="1"/>
          </p:cNvSpPr>
          <p:nvPr>
            <p:ph type="body" sz="quarter" idx="1"/>
          </p:nvPr>
        </p:nvSpPr>
        <p:spPr>
          <a:xfrm>
            <a:off x="457197" y="1186457"/>
            <a:ext cx="8229602" cy="1331757"/>
          </a:xfrm>
          <a:prstGeom prst="rect">
            <a:avLst/>
          </a:prstGeom>
        </p:spPr>
        <p:txBody>
          <a:bodyPr/>
          <a:lstStyle>
            <a:lvl1pPr>
              <a:defRPr>
                <a:solidFill>
                  <a:srgbClr val="262626"/>
                </a:solidFill>
              </a:defRPr>
            </a:lvl1pPr>
          </a:lstStyle>
          <a:p>
            <a:r>
              <a:rPr dirty="0"/>
              <a:t>In what ways has vertebrate life changed over time?</a:t>
            </a:r>
          </a:p>
        </p:txBody>
      </p:sp>
      <p:pic>
        <p:nvPicPr>
          <p:cNvPr id="286" name="Image" descr="Image"/>
          <p:cNvPicPr>
            <a:picLocks noChangeAspect="1"/>
          </p:cNvPicPr>
          <p:nvPr/>
        </p:nvPicPr>
        <p:blipFill>
          <a:blip r:embed="rId3">
            <a:extLst/>
          </a:blip>
          <a:stretch>
            <a:fillRect/>
          </a:stretch>
        </p:blipFill>
        <p:spPr>
          <a:xfrm>
            <a:off x="2582801" y="1857676"/>
            <a:ext cx="3978398" cy="4764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639109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37481" y="3264175"/>
            <a:ext cx="1712976" cy="1347216"/>
          </a:xfrm>
          <a:prstGeom prst="rect">
            <a:avLst/>
          </a:prstGeom>
        </p:spPr>
      </p:pic>
      <p:pic>
        <p:nvPicPr>
          <p:cNvPr id="4" name="Picture 3" descr="09.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70076" y="2085345"/>
            <a:ext cx="1987296" cy="1243584"/>
          </a:xfrm>
          <a:prstGeom prst="rect">
            <a:avLst/>
          </a:prstGeom>
        </p:spPr>
      </p:pic>
      <p:pic>
        <p:nvPicPr>
          <p:cNvPr id="3" name="Picture 2" descr="010.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10201" y="5355691"/>
            <a:ext cx="1816608" cy="1408176"/>
          </a:xfrm>
          <a:prstGeom prst="rect">
            <a:avLst/>
          </a:prstGeom>
        </p:spPr>
      </p:pic>
      <p:sp>
        <p:nvSpPr>
          <p:cNvPr id="290" name="Title 5"/>
          <p:cNvSpPr txBox="1">
            <a:spLocks noGrp="1"/>
          </p:cNvSpPr>
          <p:nvPr>
            <p:ph type="title"/>
          </p:nvPr>
        </p:nvSpPr>
        <p:spPr>
          <a:xfrm>
            <a:off x="457200" y="304800"/>
            <a:ext cx="8229601" cy="1143000"/>
          </a:xfrm>
          <a:prstGeom prst="rect">
            <a:avLst/>
          </a:prstGeom>
        </p:spPr>
        <p:txBody>
          <a:bodyPr/>
          <a:lstStyle>
            <a:lvl1pPr>
              <a:defRPr>
                <a:solidFill>
                  <a:srgbClr val="0D6F00"/>
                </a:solidFill>
              </a:defRPr>
            </a:lvl1pPr>
          </a:lstStyle>
          <a:p>
            <a:r>
              <a:rPr dirty="0"/>
              <a:t>Vertebrates</a:t>
            </a:r>
          </a:p>
        </p:txBody>
      </p:sp>
      <p:grpSp>
        <p:nvGrpSpPr>
          <p:cNvPr id="7" name="Group 6"/>
          <p:cNvGrpSpPr/>
          <p:nvPr/>
        </p:nvGrpSpPr>
        <p:grpSpPr>
          <a:xfrm>
            <a:off x="68636" y="1741832"/>
            <a:ext cx="3901440" cy="2313593"/>
            <a:chOff x="68636" y="1741832"/>
            <a:chExt cx="3901440" cy="2313593"/>
          </a:xfrm>
        </p:grpSpPr>
        <p:pic>
          <p:nvPicPr>
            <p:cNvPr id="2" name="Picture 1" descr="06.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636" y="2324161"/>
              <a:ext cx="3901440" cy="1731264"/>
            </a:xfrm>
            <a:prstGeom prst="rect">
              <a:avLst/>
            </a:prstGeom>
          </p:spPr>
        </p:pic>
        <p:sp>
          <p:nvSpPr>
            <p:cNvPr id="298" name="Fish"/>
            <p:cNvSpPr txBox="1"/>
            <p:nvPr/>
          </p:nvSpPr>
          <p:spPr>
            <a:xfrm rot="19746356">
              <a:off x="1291138" y="1741832"/>
              <a:ext cx="1461306" cy="646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110289" indent="-110289" defTabSz="914400">
                <a:buSzPct val="100000"/>
                <a:buChar char="•"/>
                <a:defRPr sz="3600"/>
              </a:lvl1pPr>
            </a:lstStyle>
            <a:p>
              <a:r>
                <a:rPr dirty="0">
                  <a:latin typeface="Arial"/>
                  <a:cs typeface="Arial"/>
                </a:rPr>
                <a:t>Fish</a:t>
              </a:r>
            </a:p>
          </p:txBody>
        </p:sp>
      </p:grpSp>
      <p:sp>
        <p:nvSpPr>
          <p:cNvPr id="299" name="Amphibians"/>
          <p:cNvSpPr txBox="1"/>
          <p:nvPr/>
        </p:nvSpPr>
        <p:spPr>
          <a:xfrm rot="19742175">
            <a:off x="1108418" y="4464352"/>
            <a:ext cx="2902181" cy="646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110289" indent="-110289" defTabSz="914400">
              <a:buSzPct val="100000"/>
              <a:buChar char="•"/>
              <a:defRPr sz="3600"/>
            </a:lvl1pPr>
          </a:lstStyle>
          <a:p>
            <a:r>
              <a:rPr dirty="0">
                <a:latin typeface="Arial"/>
                <a:cs typeface="Arial"/>
              </a:rPr>
              <a:t>Amphibians</a:t>
            </a:r>
          </a:p>
        </p:txBody>
      </p:sp>
      <p:sp>
        <p:nvSpPr>
          <p:cNvPr id="300" name="Reptiles"/>
          <p:cNvSpPr txBox="1"/>
          <p:nvPr/>
        </p:nvSpPr>
        <p:spPr>
          <a:xfrm rot="19742175">
            <a:off x="4595659" y="1002015"/>
            <a:ext cx="2902181" cy="646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110289" indent="-110289" defTabSz="914400">
              <a:buSzPct val="100000"/>
              <a:buChar char="•"/>
              <a:defRPr sz="3600"/>
            </a:lvl1pPr>
          </a:lstStyle>
          <a:p>
            <a:r>
              <a:rPr dirty="0">
                <a:latin typeface="Arial"/>
                <a:cs typeface="Arial"/>
              </a:rPr>
              <a:t>Reptiles</a:t>
            </a:r>
          </a:p>
        </p:txBody>
      </p:sp>
      <p:sp>
        <p:nvSpPr>
          <p:cNvPr id="301" name="Birds"/>
          <p:cNvSpPr txBox="1"/>
          <p:nvPr/>
        </p:nvSpPr>
        <p:spPr>
          <a:xfrm rot="19742175">
            <a:off x="4677982" y="4512285"/>
            <a:ext cx="2902181" cy="646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110289" indent="-110289" defTabSz="914400">
              <a:buSzPct val="100000"/>
              <a:buChar char="•"/>
              <a:defRPr sz="3600"/>
            </a:lvl1pPr>
          </a:lstStyle>
          <a:p>
            <a:r>
              <a:rPr dirty="0">
                <a:latin typeface="Arial"/>
                <a:cs typeface="Arial"/>
              </a:rPr>
              <a:t>Birds</a:t>
            </a:r>
          </a:p>
        </p:txBody>
      </p:sp>
      <p:sp>
        <p:nvSpPr>
          <p:cNvPr id="302" name="Mammals"/>
          <p:cNvSpPr txBox="1"/>
          <p:nvPr/>
        </p:nvSpPr>
        <p:spPr>
          <a:xfrm rot="19742175">
            <a:off x="5890676" y="2206933"/>
            <a:ext cx="2902181" cy="646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110289" indent="-110289" defTabSz="914400">
              <a:buSzPct val="100000"/>
              <a:buChar char="•"/>
              <a:defRPr sz="3600"/>
            </a:lvl1pPr>
          </a:lstStyle>
          <a:p>
            <a:r>
              <a:rPr dirty="0">
                <a:latin typeface="Arial"/>
                <a:cs typeface="Arial"/>
              </a:rPr>
              <a:t>Mammals</a:t>
            </a:r>
          </a:p>
        </p:txBody>
      </p:sp>
      <p:pic>
        <p:nvPicPr>
          <p:cNvPr id="6" name="Picture 5" descr="08.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45876" y="5810445"/>
            <a:ext cx="865632" cy="713232"/>
          </a:xfrm>
          <a:prstGeom prst="rect">
            <a:avLst/>
          </a:prstGeom>
        </p:spPr>
      </p:pic>
    </p:spTree>
    <p:extLst>
      <p:ext uri="{BB962C8B-B14F-4D97-AF65-F5344CB8AC3E}">
        <p14:creationId xmlns:p14="http://schemas.microsoft.com/office/powerpoint/2010/main" val="141408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p:bldP spid="300" grpId="0" animBg="1"/>
      <p:bldP spid="301" grpId="0" animBg="1"/>
      <p:bldP spid="3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32_snack.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503" y="3228895"/>
            <a:ext cx="1493520" cy="615696"/>
          </a:xfrm>
          <a:prstGeom prst="rect">
            <a:avLst/>
          </a:prstGeom>
        </p:spPr>
      </p:pic>
      <p:sp>
        <p:nvSpPr>
          <p:cNvPr id="306" name="Title 5"/>
          <p:cNvSpPr txBox="1">
            <a:spLocks noGrp="1"/>
          </p:cNvSpPr>
          <p:nvPr>
            <p:ph type="title"/>
          </p:nvPr>
        </p:nvSpPr>
        <p:spPr>
          <a:xfrm>
            <a:off x="457200" y="304800"/>
            <a:ext cx="8229601" cy="1143000"/>
          </a:xfrm>
          <a:prstGeom prst="rect">
            <a:avLst/>
          </a:prstGeom>
        </p:spPr>
        <p:txBody>
          <a:bodyPr/>
          <a:lstStyle>
            <a:lvl1pPr>
              <a:defRPr>
                <a:solidFill>
                  <a:srgbClr val="0D6F00"/>
                </a:solidFill>
              </a:defRPr>
            </a:lvl1pPr>
          </a:lstStyle>
          <a:p>
            <a:r>
              <a:rPr dirty="0"/>
              <a:t>Vertebrates</a:t>
            </a:r>
          </a:p>
        </p:txBody>
      </p:sp>
      <p:pic>
        <p:nvPicPr>
          <p:cNvPr id="4" name="Picture 3" descr="07.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76581" y="3046752"/>
            <a:ext cx="1193813" cy="938906"/>
          </a:xfrm>
          <a:prstGeom prst="rect">
            <a:avLst/>
          </a:prstGeom>
        </p:spPr>
      </p:pic>
      <p:pic>
        <p:nvPicPr>
          <p:cNvPr id="5" name="Picture 4" descr="010.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54460" y="3004268"/>
            <a:ext cx="1266036" cy="981390"/>
          </a:xfrm>
          <a:prstGeom prst="rect">
            <a:avLst/>
          </a:prstGeom>
        </p:spPr>
      </p:pic>
      <p:pic>
        <p:nvPicPr>
          <p:cNvPr id="6" name="Picture 5" descr="09.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69468" y="3004268"/>
            <a:ext cx="1384992" cy="866682"/>
          </a:xfrm>
          <a:prstGeom prst="rect">
            <a:avLst/>
          </a:prstGeom>
        </p:spPr>
      </p:pic>
      <p:pic>
        <p:nvPicPr>
          <p:cNvPr id="7" name="Picture 6" descr="08.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02229" y="3249040"/>
            <a:ext cx="603279" cy="497068"/>
          </a:xfrm>
          <a:prstGeom prst="rect">
            <a:avLst/>
          </a:prstGeom>
        </p:spPr>
      </p:pic>
      <p:pic>
        <p:nvPicPr>
          <p:cNvPr id="8" name="Picture 7" descr="033_fish01.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993361" y="3210804"/>
            <a:ext cx="1406235" cy="535304"/>
          </a:xfrm>
          <a:prstGeom prst="rect">
            <a:avLst/>
          </a:prstGeom>
        </p:spPr>
      </p:pic>
      <p:pic>
        <p:nvPicPr>
          <p:cNvPr id="9" name="Picture 8" descr="034_fish02.jp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525820" y="3370120"/>
            <a:ext cx="1503948" cy="318633"/>
          </a:xfrm>
          <a:prstGeom prst="rect">
            <a:avLst/>
          </a:prstGeom>
        </p:spPr>
      </p:pic>
    </p:spTree>
    <p:extLst>
      <p:ext uri="{BB962C8B-B14F-4D97-AF65-F5344CB8AC3E}">
        <p14:creationId xmlns:p14="http://schemas.microsoft.com/office/powerpoint/2010/main" val="372075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itle 5"/>
          <p:cNvSpPr txBox="1">
            <a:spLocks noGrp="1"/>
          </p:cNvSpPr>
          <p:nvPr>
            <p:ph type="title"/>
          </p:nvPr>
        </p:nvSpPr>
        <p:spPr>
          <a:xfrm>
            <a:off x="457200" y="304800"/>
            <a:ext cx="8229601" cy="1143000"/>
          </a:xfrm>
          <a:prstGeom prst="rect">
            <a:avLst/>
          </a:prstGeom>
        </p:spPr>
        <p:txBody>
          <a:bodyPr/>
          <a:lstStyle>
            <a:lvl1pPr>
              <a:defRPr>
                <a:solidFill>
                  <a:srgbClr val="0D6F00"/>
                </a:solidFill>
              </a:defRPr>
            </a:lvl1pPr>
          </a:lstStyle>
          <a:p>
            <a:r>
              <a:rPr dirty="0">
                <a:latin typeface="Arial" panose="020B0604020202020204" pitchFamily="34" charset="0"/>
                <a:cs typeface="Arial" panose="020B0604020202020204" pitchFamily="34" charset="0"/>
              </a:rPr>
              <a:t>What are the </a:t>
            </a:r>
            <a:r>
              <a:rPr lang="en-US" dirty="0">
                <a:latin typeface="Arial" panose="020B0604020202020204" pitchFamily="34" charset="0"/>
                <a:cs typeface="Arial" panose="020B0604020202020204" pitchFamily="34" charset="0"/>
              </a:rPr>
              <a:t>P</a:t>
            </a:r>
            <a:r>
              <a:rPr dirty="0">
                <a:latin typeface="Arial" panose="020B0604020202020204" pitchFamily="34" charset="0"/>
                <a:cs typeface="Arial" panose="020B0604020202020204" pitchFamily="34" charset="0"/>
              </a:rPr>
              <a:t>atterns?</a:t>
            </a:r>
          </a:p>
        </p:txBody>
      </p:sp>
      <p:sp>
        <p:nvSpPr>
          <p:cNvPr id="15" name="TextBox 14"/>
          <p:cNvSpPr txBox="1"/>
          <p:nvPr/>
        </p:nvSpPr>
        <p:spPr>
          <a:xfrm>
            <a:off x="852422" y="6386097"/>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Cambrian</a:t>
            </a:r>
          </a:p>
        </p:txBody>
      </p:sp>
      <p:grpSp>
        <p:nvGrpSpPr>
          <p:cNvPr id="4" name="Group 3"/>
          <p:cNvGrpSpPr/>
          <p:nvPr/>
        </p:nvGrpSpPr>
        <p:grpSpPr>
          <a:xfrm>
            <a:off x="852422" y="1186281"/>
            <a:ext cx="6746726" cy="5671719"/>
            <a:chOff x="852422" y="1186281"/>
            <a:chExt cx="6746726" cy="5671719"/>
          </a:xfrm>
        </p:grpSpPr>
        <p:pic>
          <p:nvPicPr>
            <p:cNvPr id="2" name="Picture 1" descr="04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7463" y="1186281"/>
              <a:ext cx="6591685" cy="5671719"/>
            </a:xfrm>
            <a:prstGeom prst="rect">
              <a:avLst/>
            </a:prstGeom>
          </p:spPr>
        </p:pic>
        <p:sp>
          <p:nvSpPr>
            <p:cNvPr id="5" name="TextBox 4"/>
            <p:cNvSpPr txBox="1"/>
            <p:nvPr/>
          </p:nvSpPr>
          <p:spPr>
            <a:xfrm>
              <a:off x="852422" y="1750647"/>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Tertiary</a:t>
              </a:r>
            </a:p>
          </p:txBody>
        </p:sp>
        <p:sp>
          <p:nvSpPr>
            <p:cNvPr id="6" name="TextBox 5"/>
            <p:cNvSpPr txBox="1"/>
            <p:nvPr/>
          </p:nvSpPr>
          <p:spPr>
            <a:xfrm>
              <a:off x="852422" y="2489201"/>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Cretaceous</a:t>
              </a:r>
            </a:p>
          </p:txBody>
        </p:sp>
        <p:sp>
          <p:nvSpPr>
            <p:cNvPr id="8" name="TextBox 7"/>
            <p:cNvSpPr txBox="1"/>
            <p:nvPr/>
          </p:nvSpPr>
          <p:spPr>
            <a:xfrm>
              <a:off x="852422" y="3130062"/>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Jurassic</a:t>
              </a:r>
            </a:p>
          </p:txBody>
        </p:sp>
        <p:sp>
          <p:nvSpPr>
            <p:cNvPr id="9" name="TextBox 8"/>
            <p:cNvSpPr txBox="1"/>
            <p:nvPr/>
          </p:nvSpPr>
          <p:spPr>
            <a:xfrm>
              <a:off x="852422" y="4046602"/>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Permian</a:t>
              </a:r>
            </a:p>
          </p:txBody>
        </p:sp>
        <p:sp>
          <p:nvSpPr>
            <p:cNvPr id="10" name="TextBox 9"/>
            <p:cNvSpPr txBox="1"/>
            <p:nvPr/>
          </p:nvSpPr>
          <p:spPr>
            <a:xfrm>
              <a:off x="852422" y="3618058"/>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Triassic</a:t>
              </a:r>
            </a:p>
          </p:txBody>
        </p:sp>
        <p:sp>
          <p:nvSpPr>
            <p:cNvPr id="11" name="TextBox 10"/>
            <p:cNvSpPr txBox="1"/>
            <p:nvPr/>
          </p:nvSpPr>
          <p:spPr>
            <a:xfrm>
              <a:off x="852422" y="452455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Carboniferous</a:t>
              </a:r>
            </a:p>
          </p:txBody>
        </p:sp>
        <p:sp>
          <p:nvSpPr>
            <p:cNvPr id="12" name="TextBox 11"/>
            <p:cNvSpPr txBox="1"/>
            <p:nvPr/>
          </p:nvSpPr>
          <p:spPr>
            <a:xfrm>
              <a:off x="852422" y="504818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Devonian</a:t>
              </a:r>
            </a:p>
          </p:txBody>
        </p:sp>
        <p:sp>
          <p:nvSpPr>
            <p:cNvPr id="13" name="TextBox 12"/>
            <p:cNvSpPr txBox="1"/>
            <p:nvPr/>
          </p:nvSpPr>
          <p:spPr>
            <a:xfrm>
              <a:off x="852422" y="5541014"/>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Silurian</a:t>
              </a:r>
            </a:p>
          </p:txBody>
        </p:sp>
        <p:sp>
          <p:nvSpPr>
            <p:cNvPr id="14" name="TextBox 13"/>
            <p:cNvSpPr txBox="1"/>
            <p:nvPr/>
          </p:nvSpPr>
          <p:spPr>
            <a:xfrm>
              <a:off x="852422" y="592592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Ordovician</a:t>
              </a:r>
            </a:p>
          </p:txBody>
        </p:sp>
        <p:sp>
          <p:nvSpPr>
            <p:cNvPr id="16" name="TextBox 15"/>
            <p:cNvSpPr txBox="1"/>
            <p:nvPr/>
          </p:nvSpPr>
          <p:spPr>
            <a:xfrm>
              <a:off x="4265006" y="5910346"/>
              <a:ext cx="2909688"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Vertebrate Diversity</a:t>
              </a:r>
            </a:p>
          </p:txBody>
        </p:sp>
      </p:grpSp>
    </p:spTree>
    <p:extLst>
      <p:ext uri="{BB962C8B-B14F-4D97-AF65-F5344CB8AC3E}">
        <p14:creationId xmlns:p14="http://schemas.microsoft.com/office/powerpoint/2010/main" val="3127379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852422" y="1186281"/>
            <a:ext cx="6746726" cy="5671719"/>
            <a:chOff x="852422" y="1186281"/>
            <a:chExt cx="6746726" cy="5671719"/>
          </a:xfrm>
        </p:grpSpPr>
        <p:pic>
          <p:nvPicPr>
            <p:cNvPr id="43" name="Picture 42" descr="04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7463" y="1186281"/>
              <a:ext cx="6591685" cy="5671719"/>
            </a:xfrm>
            <a:prstGeom prst="rect">
              <a:avLst/>
            </a:prstGeom>
          </p:spPr>
        </p:pic>
        <p:sp>
          <p:nvSpPr>
            <p:cNvPr id="44" name="TextBox 43"/>
            <p:cNvSpPr txBox="1"/>
            <p:nvPr/>
          </p:nvSpPr>
          <p:spPr>
            <a:xfrm>
              <a:off x="852422" y="1750647"/>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Tertiary</a:t>
              </a:r>
            </a:p>
          </p:txBody>
        </p:sp>
        <p:sp>
          <p:nvSpPr>
            <p:cNvPr id="45" name="TextBox 44"/>
            <p:cNvSpPr txBox="1"/>
            <p:nvPr/>
          </p:nvSpPr>
          <p:spPr>
            <a:xfrm>
              <a:off x="852422" y="2489201"/>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Cretaceous</a:t>
              </a:r>
            </a:p>
          </p:txBody>
        </p:sp>
        <p:sp>
          <p:nvSpPr>
            <p:cNvPr id="46" name="TextBox 45"/>
            <p:cNvSpPr txBox="1"/>
            <p:nvPr/>
          </p:nvSpPr>
          <p:spPr>
            <a:xfrm>
              <a:off x="852422" y="3130062"/>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Jurassic</a:t>
              </a:r>
            </a:p>
          </p:txBody>
        </p:sp>
        <p:sp>
          <p:nvSpPr>
            <p:cNvPr id="47" name="TextBox 46"/>
            <p:cNvSpPr txBox="1"/>
            <p:nvPr/>
          </p:nvSpPr>
          <p:spPr>
            <a:xfrm>
              <a:off x="852422" y="4046602"/>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Permian</a:t>
              </a:r>
            </a:p>
          </p:txBody>
        </p:sp>
        <p:sp>
          <p:nvSpPr>
            <p:cNvPr id="48" name="TextBox 47"/>
            <p:cNvSpPr txBox="1"/>
            <p:nvPr/>
          </p:nvSpPr>
          <p:spPr>
            <a:xfrm>
              <a:off x="852422" y="3618058"/>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Triassic</a:t>
              </a:r>
            </a:p>
          </p:txBody>
        </p:sp>
        <p:sp>
          <p:nvSpPr>
            <p:cNvPr id="49" name="TextBox 48"/>
            <p:cNvSpPr txBox="1"/>
            <p:nvPr/>
          </p:nvSpPr>
          <p:spPr>
            <a:xfrm>
              <a:off x="852422" y="452455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Carboniferous</a:t>
              </a:r>
            </a:p>
          </p:txBody>
        </p:sp>
        <p:sp>
          <p:nvSpPr>
            <p:cNvPr id="50" name="TextBox 49"/>
            <p:cNvSpPr txBox="1"/>
            <p:nvPr/>
          </p:nvSpPr>
          <p:spPr>
            <a:xfrm>
              <a:off x="852422" y="504818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Devonian</a:t>
              </a:r>
            </a:p>
          </p:txBody>
        </p:sp>
        <p:sp>
          <p:nvSpPr>
            <p:cNvPr id="51" name="TextBox 50"/>
            <p:cNvSpPr txBox="1"/>
            <p:nvPr/>
          </p:nvSpPr>
          <p:spPr>
            <a:xfrm>
              <a:off x="852422" y="5541014"/>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Silurian</a:t>
              </a:r>
            </a:p>
          </p:txBody>
        </p:sp>
        <p:sp>
          <p:nvSpPr>
            <p:cNvPr id="52" name="TextBox 51"/>
            <p:cNvSpPr txBox="1"/>
            <p:nvPr/>
          </p:nvSpPr>
          <p:spPr>
            <a:xfrm>
              <a:off x="852422" y="592592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Ordovician</a:t>
              </a:r>
            </a:p>
          </p:txBody>
        </p:sp>
        <p:sp>
          <p:nvSpPr>
            <p:cNvPr id="53" name="TextBox 52"/>
            <p:cNvSpPr txBox="1"/>
            <p:nvPr/>
          </p:nvSpPr>
          <p:spPr>
            <a:xfrm>
              <a:off x="4265006" y="5910346"/>
              <a:ext cx="2909688"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Vertebrate Diversity</a:t>
              </a:r>
            </a:p>
          </p:txBody>
        </p:sp>
      </p:grpSp>
      <p:sp>
        <p:nvSpPr>
          <p:cNvPr id="354" name="Title 5"/>
          <p:cNvSpPr txBox="1">
            <a:spLocks noGrp="1"/>
          </p:cNvSpPr>
          <p:nvPr>
            <p:ph type="title"/>
          </p:nvPr>
        </p:nvSpPr>
        <p:spPr>
          <a:xfrm>
            <a:off x="457200" y="304800"/>
            <a:ext cx="8229601" cy="1143000"/>
          </a:xfrm>
          <a:prstGeom prst="rect">
            <a:avLst/>
          </a:prstGeom>
        </p:spPr>
        <p:txBody>
          <a:bodyPr/>
          <a:lstStyle>
            <a:lvl1pPr>
              <a:defRPr>
                <a:solidFill>
                  <a:srgbClr val="0D6F00"/>
                </a:solidFill>
              </a:defRPr>
            </a:lvl1pPr>
          </a:lstStyle>
          <a:p>
            <a:r>
              <a:rPr dirty="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is</a:t>
            </a:r>
            <a:r>
              <a:rPr dirty="0">
                <a:latin typeface="Arial" panose="020B0604020202020204" pitchFamily="34" charset="0"/>
                <a:cs typeface="Arial" panose="020B0604020202020204" pitchFamily="34" charset="0"/>
              </a:rPr>
              <a:t> the </a:t>
            </a:r>
            <a:r>
              <a:rPr lang="en-US" dirty="0">
                <a:latin typeface="Arial" panose="020B0604020202020204" pitchFamily="34" charset="0"/>
                <a:cs typeface="Arial" panose="020B0604020202020204" pitchFamily="34" charset="0"/>
              </a:rPr>
              <a:t>p</a:t>
            </a:r>
            <a:r>
              <a:rPr dirty="0">
                <a:latin typeface="Arial" panose="020B0604020202020204" pitchFamily="34" charset="0"/>
                <a:cs typeface="Arial" panose="020B0604020202020204" pitchFamily="34" charset="0"/>
              </a:rPr>
              <a:t>attern?</a:t>
            </a:r>
          </a:p>
        </p:txBody>
      </p:sp>
      <p:sp>
        <p:nvSpPr>
          <p:cNvPr id="356" name="Oval"/>
          <p:cNvSpPr/>
          <p:nvPr/>
        </p:nvSpPr>
        <p:spPr>
          <a:xfrm>
            <a:off x="2432249" y="2181807"/>
            <a:ext cx="404883" cy="2258478"/>
          </a:xfrm>
          <a:prstGeom prst="ellipse">
            <a:avLst/>
          </a:prstGeom>
          <a:ln w="63500">
            <a:solidFill>
              <a:srgbClr val="FF2600"/>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357" name="Oval"/>
          <p:cNvSpPr/>
          <p:nvPr/>
        </p:nvSpPr>
        <p:spPr>
          <a:xfrm>
            <a:off x="6634584" y="2930735"/>
            <a:ext cx="658720" cy="677873"/>
          </a:xfrm>
          <a:prstGeom prst="ellipse">
            <a:avLst/>
          </a:prstGeom>
          <a:ln w="63500">
            <a:solidFill>
              <a:srgbClr val="FF2600"/>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51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animBg="1"/>
      <p:bldP spid="3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itle 1"/>
          <p:cNvSpPr txBox="1">
            <a:spLocks noGrp="1"/>
          </p:cNvSpPr>
          <p:nvPr>
            <p:ph type="title"/>
          </p:nvPr>
        </p:nvSpPr>
        <p:spPr>
          <a:xfrm>
            <a:off x="457200" y="127041"/>
            <a:ext cx="8229600" cy="1143001"/>
          </a:xfrm>
          <a:prstGeom prst="rect">
            <a:avLst/>
          </a:prstGeom>
        </p:spPr>
        <p:txBody>
          <a:bodyPr/>
          <a:lstStyle>
            <a:lvl1pPr>
              <a:defRPr sz="4000">
                <a:solidFill>
                  <a:srgbClr val="0D6F00"/>
                </a:solidFill>
              </a:defRPr>
            </a:lvl1pPr>
          </a:lstStyle>
          <a:p>
            <a:r>
              <a:rPr dirty="0"/>
              <a:t>Patterns in Evolution</a:t>
            </a:r>
          </a:p>
        </p:txBody>
      </p:sp>
      <p:sp>
        <p:nvSpPr>
          <p:cNvPr id="348" name="Content Placeholder 2"/>
          <p:cNvSpPr txBox="1">
            <a:spLocks noGrp="1"/>
          </p:cNvSpPr>
          <p:nvPr>
            <p:ph type="body" idx="1"/>
          </p:nvPr>
        </p:nvSpPr>
        <p:spPr>
          <a:xfrm>
            <a:off x="457200" y="1082151"/>
            <a:ext cx="7990388" cy="4615544"/>
          </a:xfrm>
          <a:prstGeom prst="rect">
            <a:avLst/>
          </a:prstGeom>
        </p:spPr>
        <p:txBody>
          <a:bodyPr/>
          <a:lstStyle/>
          <a:p>
            <a:pPr>
              <a:lnSpc>
                <a:spcPct val="90000"/>
              </a:lnSpc>
              <a:buSzPct val="100000"/>
              <a:defRPr b="1">
                <a:solidFill>
                  <a:srgbClr val="262626"/>
                </a:solidFill>
              </a:defRPr>
            </a:pPr>
            <a:r>
              <a:rPr dirty="0"/>
              <a:t>Stasis</a:t>
            </a:r>
          </a:p>
          <a:p>
            <a:pPr marL="800100" indent="-457200">
              <a:lnSpc>
                <a:spcPct val="90000"/>
              </a:lnSpc>
              <a:buSzPct val="100000"/>
              <a:buFont typeface="Arial" charset="0"/>
              <a:buChar char="•"/>
              <a:defRPr>
                <a:solidFill>
                  <a:srgbClr val="262626"/>
                </a:solidFill>
              </a:defRPr>
            </a:pPr>
            <a:r>
              <a:rPr dirty="0"/>
              <a:t>No change over a long </a:t>
            </a:r>
            <a:r>
              <a:rPr dirty="0" smtClean="0"/>
              <a:t>time</a:t>
            </a:r>
            <a:endParaRPr dirty="0"/>
          </a:p>
          <a:p>
            <a:pPr marL="800100" indent="-457200">
              <a:lnSpc>
                <a:spcPct val="90000"/>
              </a:lnSpc>
              <a:buSzPct val="100000"/>
              <a:buFont typeface="Arial" charset="0"/>
              <a:buChar char="•"/>
              <a:defRPr>
                <a:solidFill>
                  <a:srgbClr val="262626"/>
                </a:solidFill>
              </a:defRPr>
            </a:pPr>
            <a:r>
              <a:rPr dirty="0"/>
              <a:t>No major adaptations causing a new species to </a:t>
            </a:r>
            <a:r>
              <a:rPr dirty="0" smtClean="0"/>
              <a:t>arise</a:t>
            </a:r>
            <a:endParaRPr dirty="0"/>
          </a:p>
          <a:p>
            <a:pPr marL="800100" indent="-457200">
              <a:lnSpc>
                <a:spcPct val="90000"/>
              </a:lnSpc>
              <a:buSzPct val="100000"/>
              <a:buFont typeface="Arial" charset="0"/>
              <a:buChar char="•"/>
              <a:defRPr>
                <a:solidFill>
                  <a:srgbClr val="262626"/>
                </a:solidFill>
              </a:defRPr>
            </a:pPr>
            <a:r>
              <a:rPr lang="en-US" dirty="0"/>
              <a:t>Organisms in stasis can</a:t>
            </a:r>
            <a:r>
              <a:rPr dirty="0"/>
              <a:t> be called "living </a:t>
            </a:r>
            <a:r>
              <a:rPr dirty="0" smtClean="0"/>
              <a:t>fossils"</a:t>
            </a:r>
            <a:endParaRPr dirty="0"/>
          </a:p>
        </p:txBody>
      </p:sp>
      <p:pic>
        <p:nvPicPr>
          <p:cNvPr id="349" name="Image" descr="Image"/>
          <p:cNvPicPr>
            <a:picLocks noChangeAspect="1"/>
          </p:cNvPicPr>
          <p:nvPr/>
        </p:nvPicPr>
        <p:blipFill>
          <a:blip r:embed="rId3">
            <a:extLst/>
          </a:blip>
          <a:stretch>
            <a:fillRect/>
          </a:stretch>
        </p:blipFill>
        <p:spPr>
          <a:xfrm>
            <a:off x="445313" y="3923310"/>
            <a:ext cx="3289301" cy="2463801"/>
          </a:xfrm>
          <a:prstGeom prst="rect">
            <a:avLst/>
          </a:prstGeom>
          <a:ln>
            <a:noFill/>
          </a:ln>
          <a:effectLst>
            <a:outerShdw blurRad="292100" dist="139700" dir="2700000" algn="tl" rotWithShape="0">
              <a:srgbClr val="333333">
                <a:alpha val="65000"/>
              </a:srgbClr>
            </a:outerShdw>
          </a:effectLst>
        </p:spPr>
      </p:pic>
      <p:pic>
        <p:nvPicPr>
          <p:cNvPr id="350" name="Image" descr="Image"/>
          <p:cNvPicPr>
            <a:picLocks noChangeAspect="1"/>
          </p:cNvPicPr>
          <p:nvPr/>
        </p:nvPicPr>
        <p:blipFill>
          <a:blip r:embed="rId4">
            <a:extLst/>
          </a:blip>
          <a:stretch>
            <a:fillRect/>
          </a:stretch>
        </p:blipFill>
        <p:spPr>
          <a:xfrm>
            <a:off x="4805282" y="3923310"/>
            <a:ext cx="3881518" cy="2463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779161"/>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52422" y="1186281"/>
            <a:ext cx="6746726" cy="5671719"/>
            <a:chOff x="852422" y="1186281"/>
            <a:chExt cx="6746726" cy="5671719"/>
          </a:xfrm>
        </p:grpSpPr>
        <p:pic>
          <p:nvPicPr>
            <p:cNvPr id="22" name="Picture 21" descr="04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7463" y="1186281"/>
              <a:ext cx="6591685" cy="5671719"/>
            </a:xfrm>
            <a:prstGeom prst="rect">
              <a:avLst/>
            </a:prstGeom>
          </p:spPr>
        </p:pic>
        <p:sp>
          <p:nvSpPr>
            <p:cNvPr id="23" name="TextBox 22"/>
            <p:cNvSpPr txBox="1"/>
            <p:nvPr/>
          </p:nvSpPr>
          <p:spPr>
            <a:xfrm>
              <a:off x="852422" y="1750647"/>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Tertiary</a:t>
              </a:r>
            </a:p>
          </p:txBody>
        </p:sp>
        <p:sp>
          <p:nvSpPr>
            <p:cNvPr id="24" name="TextBox 23"/>
            <p:cNvSpPr txBox="1"/>
            <p:nvPr/>
          </p:nvSpPr>
          <p:spPr>
            <a:xfrm>
              <a:off x="852422" y="2489201"/>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Cretaceous</a:t>
              </a:r>
            </a:p>
          </p:txBody>
        </p:sp>
        <p:sp>
          <p:nvSpPr>
            <p:cNvPr id="25" name="TextBox 24"/>
            <p:cNvSpPr txBox="1"/>
            <p:nvPr/>
          </p:nvSpPr>
          <p:spPr>
            <a:xfrm>
              <a:off x="852422" y="3130062"/>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Jurassic</a:t>
              </a:r>
            </a:p>
          </p:txBody>
        </p:sp>
        <p:sp>
          <p:nvSpPr>
            <p:cNvPr id="26" name="TextBox 25"/>
            <p:cNvSpPr txBox="1"/>
            <p:nvPr/>
          </p:nvSpPr>
          <p:spPr>
            <a:xfrm>
              <a:off x="852422" y="4046602"/>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Permian</a:t>
              </a:r>
            </a:p>
          </p:txBody>
        </p:sp>
        <p:sp>
          <p:nvSpPr>
            <p:cNvPr id="27" name="TextBox 26"/>
            <p:cNvSpPr txBox="1"/>
            <p:nvPr/>
          </p:nvSpPr>
          <p:spPr>
            <a:xfrm>
              <a:off x="852422" y="3618058"/>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Triassic</a:t>
              </a:r>
            </a:p>
          </p:txBody>
        </p:sp>
        <p:sp>
          <p:nvSpPr>
            <p:cNvPr id="28" name="TextBox 27"/>
            <p:cNvSpPr txBox="1"/>
            <p:nvPr/>
          </p:nvSpPr>
          <p:spPr>
            <a:xfrm>
              <a:off x="852422" y="452455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Carboniferous</a:t>
              </a:r>
            </a:p>
          </p:txBody>
        </p:sp>
        <p:sp>
          <p:nvSpPr>
            <p:cNvPr id="29" name="TextBox 28"/>
            <p:cNvSpPr txBox="1"/>
            <p:nvPr/>
          </p:nvSpPr>
          <p:spPr>
            <a:xfrm>
              <a:off x="852422" y="504818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Devonian</a:t>
              </a:r>
            </a:p>
          </p:txBody>
        </p:sp>
        <p:sp>
          <p:nvSpPr>
            <p:cNvPr id="30" name="TextBox 29"/>
            <p:cNvSpPr txBox="1"/>
            <p:nvPr/>
          </p:nvSpPr>
          <p:spPr>
            <a:xfrm>
              <a:off x="852422" y="5541014"/>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Silurian</a:t>
              </a:r>
            </a:p>
          </p:txBody>
        </p:sp>
        <p:sp>
          <p:nvSpPr>
            <p:cNvPr id="31" name="TextBox 30"/>
            <p:cNvSpPr txBox="1"/>
            <p:nvPr/>
          </p:nvSpPr>
          <p:spPr>
            <a:xfrm>
              <a:off x="852422" y="5925920"/>
              <a:ext cx="1939794"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Ordovician</a:t>
              </a:r>
            </a:p>
          </p:txBody>
        </p:sp>
        <p:sp>
          <p:nvSpPr>
            <p:cNvPr id="32" name="TextBox 31"/>
            <p:cNvSpPr txBox="1"/>
            <p:nvPr/>
          </p:nvSpPr>
          <p:spPr>
            <a:xfrm>
              <a:off x="4265006" y="5910346"/>
              <a:ext cx="2909688"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Vertebrate Diversity</a:t>
              </a:r>
            </a:p>
          </p:txBody>
        </p:sp>
      </p:grpSp>
      <p:sp>
        <p:nvSpPr>
          <p:cNvPr id="370" name="Oval"/>
          <p:cNvSpPr/>
          <p:nvPr/>
        </p:nvSpPr>
        <p:spPr>
          <a:xfrm>
            <a:off x="5297202" y="2713507"/>
            <a:ext cx="1144487" cy="825560"/>
          </a:xfrm>
          <a:prstGeom prst="ellipse">
            <a:avLst/>
          </a:prstGeom>
          <a:ln w="63500">
            <a:solidFill>
              <a:srgbClr val="FF2600"/>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5" name="Oval">
            <a:extLst>
              <a:ext uri="{FF2B5EF4-FFF2-40B4-BE49-F238E27FC236}">
                <a16:creationId xmlns:a16="http://schemas.microsoft.com/office/drawing/2014/main" xmlns="" id="{EDF41EBC-623B-5840-A65C-FBAB4C31002A}"/>
              </a:ext>
            </a:extLst>
          </p:cNvPr>
          <p:cNvSpPr/>
          <p:nvPr/>
        </p:nvSpPr>
        <p:spPr>
          <a:xfrm>
            <a:off x="3417915" y="2039170"/>
            <a:ext cx="1186018" cy="493718"/>
          </a:xfrm>
          <a:prstGeom prst="ellipse">
            <a:avLst/>
          </a:prstGeom>
          <a:ln w="63500">
            <a:solidFill>
              <a:srgbClr val="FF2600"/>
            </a:solidFill>
          </a:ln>
          <a:effectLst>
            <a:outerShdw blurRad="38100" dist="23000" dir="5400000" rotWithShape="0">
              <a:srgbClr val="000000">
                <a:alpha val="35000"/>
              </a:srgbClr>
            </a:outerShdw>
          </a:effectLst>
        </p:spPr>
        <p:txBody>
          <a:bodyPr lIns="45719" rIns="45719" anchor="ctr"/>
          <a:lstStyle/>
          <a:p>
            <a:endParaRPr lang="en-US" dirty="0" smtClean="0">
              <a:latin typeface="Arial" panose="020B0604020202020204" pitchFamily="34" charset="0"/>
              <a:cs typeface="Arial" panose="020B0604020202020204" pitchFamily="34" charset="0"/>
            </a:endParaRPr>
          </a:p>
        </p:txBody>
      </p:sp>
      <p:sp>
        <p:nvSpPr>
          <p:cNvPr id="6" name="Oval">
            <a:extLst>
              <a:ext uri="{FF2B5EF4-FFF2-40B4-BE49-F238E27FC236}">
                <a16:creationId xmlns:a16="http://schemas.microsoft.com/office/drawing/2014/main" xmlns="" id="{9455EB4C-45B9-E34F-A03C-37FC98D9C6AE}"/>
              </a:ext>
            </a:extLst>
          </p:cNvPr>
          <p:cNvSpPr/>
          <p:nvPr/>
        </p:nvSpPr>
        <p:spPr>
          <a:xfrm>
            <a:off x="3622822" y="5064232"/>
            <a:ext cx="571129" cy="587734"/>
          </a:xfrm>
          <a:prstGeom prst="ellipse">
            <a:avLst/>
          </a:prstGeom>
          <a:ln w="63500">
            <a:solidFill>
              <a:srgbClr val="FF2600"/>
            </a:solidFill>
          </a:ln>
          <a:effectLst>
            <a:outerShdw blurRad="38100" dist="23000" dir="5400000" rotWithShape="0">
              <a:srgbClr val="000000">
                <a:alpha val="35000"/>
              </a:srgbClr>
            </a:outerShdw>
          </a:effectLst>
        </p:spPr>
        <p:txBody>
          <a:bodyPr lIns="45719" rIns="45719" anchor="ctr"/>
          <a:lstStyle/>
          <a:p>
            <a:endParaRPr>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xmlns="" id="{50A28BD2-1E53-0040-941D-A00CE9C6AF7B}"/>
              </a:ext>
            </a:extLst>
          </p:cNvPr>
          <p:cNvSpPr txBox="1">
            <a:spLocks/>
          </p:cNvSpPr>
          <p:nvPr/>
        </p:nvSpPr>
        <p:spPr>
          <a:xfrm>
            <a:off x="270932" y="238422"/>
            <a:ext cx="8229601"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rgbClr val="0D6F00"/>
                </a:solidFill>
                <a:latin typeface="Arial"/>
                <a:ea typeface="+mj-ea"/>
                <a:cs typeface="Arial"/>
              </a:defRPr>
            </a:lvl1pPr>
          </a:lstStyle>
          <a:p>
            <a:r>
              <a:rPr lang="en-US" dirty="0">
                <a:latin typeface="Arial" panose="020B0604020202020204" pitchFamily="34" charset="0"/>
                <a:cs typeface="Arial" panose="020B0604020202020204" pitchFamily="34" charset="0"/>
              </a:rPr>
              <a:t>What is the pattern?</a:t>
            </a:r>
          </a:p>
        </p:txBody>
      </p:sp>
    </p:spTree>
    <p:extLst>
      <p:ext uri="{BB962C8B-B14F-4D97-AF65-F5344CB8AC3E}">
        <p14:creationId xmlns:p14="http://schemas.microsoft.com/office/powerpoint/2010/main" val="245803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itle 1"/>
          <p:cNvSpPr txBox="1">
            <a:spLocks noGrp="1"/>
          </p:cNvSpPr>
          <p:nvPr>
            <p:ph type="title"/>
          </p:nvPr>
        </p:nvSpPr>
        <p:spPr>
          <a:prstGeom prst="rect">
            <a:avLst/>
          </a:prstGeom>
        </p:spPr>
        <p:txBody>
          <a:bodyPr/>
          <a:lstStyle>
            <a:lvl1pPr>
              <a:defRPr sz="4000">
                <a:solidFill>
                  <a:srgbClr val="0D6F00"/>
                </a:solidFill>
              </a:defRPr>
            </a:lvl1pPr>
          </a:lstStyle>
          <a:p>
            <a:r>
              <a:t>Patterns in Evolution</a:t>
            </a:r>
          </a:p>
        </p:txBody>
      </p:sp>
      <p:sp>
        <p:nvSpPr>
          <p:cNvPr id="362" name="Content Placeholder 2"/>
          <p:cNvSpPr txBox="1">
            <a:spLocks noGrp="1"/>
          </p:cNvSpPr>
          <p:nvPr>
            <p:ph type="body" idx="1"/>
          </p:nvPr>
        </p:nvSpPr>
        <p:spPr>
          <a:xfrm>
            <a:off x="457200" y="1307620"/>
            <a:ext cx="8229600" cy="4615544"/>
          </a:xfrm>
          <a:prstGeom prst="rect">
            <a:avLst/>
          </a:prstGeom>
        </p:spPr>
        <p:txBody>
          <a:bodyPr/>
          <a:lstStyle/>
          <a:p>
            <a:pPr>
              <a:lnSpc>
                <a:spcPct val="90000"/>
              </a:lnSpc>
              <a:buSzPct val="100000"/>
              <a:defRPr b="1">
                <a:solidFill>
                  <a:srgbClr val="262626"/>
                </a:solidFill>
              </a:defRPr>
            </a:pPr>
            <a:r>
              <a:rPr dirty="0"/>
              <a:t>Speciation</a:t>
            </a:r>
          </a:p>
          <a:p>
            <a:pPr marL="800100" indent="-457200">
              <a:lnSpc>
                <a:spcPct val="90000"/>
              </a:lnSpc>
              <a:buSzPct val="100000"/>
              <a:buFont typeface="Arial" charset="0"/>
              <a:buChar char="•"/>
              <a:defRPr>
                <a:solidFill>
                  <a:srgbClr val="262626"/>
                </a:solidFill>
              </a:defRPr>
            </a:pPr>
            <a:r>
              <a:rPr sz="2600" dirty="0"/>
              <a:t>Organisms develop unique genetic </a:t>
            </a:r>
            <a:r>
              <a:rPr lang="en-US" sz="2600" dirty="0"/>
              <a:t>features</a:t>
            </a:r>
            <a:r>
              <a:rPr sz="2600" dirty="0"/>
              <a:t> that make them </a:t>
            </a:r>
            <a:r>
              <a:rPr lang="en-US" sz="2600" dirty="0"/>
              <a:t>different from </a:t>
            </a:r>
            <a:r>
              <a:rPr sz="2600" dirty="0"/>
              <a:t>their ancestors.</a:t>
            </a:r>
          </a:p>
          <a:p>
            <a:pPr marL="800100" lvl="1" indent="-457200">
              <a:lnSpc>
                <a:spcPct val="90000"/>
              </a:lnSpc>
              <a:buSzPct val="100000"/>
              <a:buFont typeface="Arial" charset="0"/>
              <a:buChar char="•"/>
              <a:defRPr>
                <a:solidFill>
                  <a:srgbClr val="262626"/>
                </a:solidFill>
              </a:defRPr>
            </a:pPr>
            <a:r>
              <a:rPr lang="en-US" sz="2600" dirty="0"/>
              <a:t>These differences are </a:t>
            </a:r>
            <a:r>
              <a:rPr sz="2600" dirty="0"/>
              <a:t>significant enough </a:t>
            </a:r>
            <a:r>
              <a:rPr lang="en-US" sz="2600" dirty="0"/>
              <a:t>that the organisms</a:t>
            </a:r>
            <a:r>
              <a:rPr sz="2600" dirty="0"/>
              <a:t> </a:t>
            </a:r>
            <a:r>
              <a:rPr lang="en-US" sz="2600" dirty="0"/>
              <a:t>are</a:t>
            </a:r>
            <a:r>
              <a:rPr sz="2600" dirty="0"/>
              <a:t> thought of as </a:t>
            </a:r>
            <a:r>
              <a:rPr lang="en-US" sz="2600" dirty="0"/>
              <a:t>new species.</a:t>
            </a:r>
            <a:endParaRPr sz="2600" dirty="0"/>
          </a:p>
        </p:txBody>
      </p:sp>
      <p:pic>
        <p:nvPicPr>
          <p:cNvPr id="363" name="Image" descr="Image"/>
          <p:cNvPicPr>
            <a:picLocks noChangeAspect="1"/>
          </p:cNvPicPr>
          <p:nvPr/>
        </p:nvPicPr>
        <p:blipFill>
          <a:blip r:embed="rId3">
            <a:extLst/>
          </a:blip>
          <a:stretch>
            <a:fillRect/>
          </a:stretch>
        </p:blipFill>
        <p:spPr>
          <a:xfrm>
            <a:off x="1050479" y="3886891"/>
            <a:ext cx="3492501" cy="2324101"/>
          </a:xfrm>
          <a:prstGeom prst="rect">
            <a:avLst/>
          </a:prstGeom>
          <a:ln>
            <a:noFill/>
          </a:ln>
          <a:effectLst>
            <a:outerShdw blurRad="292100" dist="139700" dir="2700000" algn="tl" rotWithShape="0">
              <a:srgbClr val="333333">
                <a:alpha val="65000"/>
              </a:srgbClr>
            </a:outerShdw>
          </a:effectLst>
        </p:spPr>
      </p:pic>
      <p:pic>
        <p:nvPicPr>
          <p:cNvPr id="364" name="Image" descr="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36259" y="3886891"/>
            <a:ext cx="2980912" cy="23241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7421518"/>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bldLvl="5" animBg="1" advAuto="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2025</TotalTime>
  <Words>1494</Words>
  <Application>Microsoft Macintosh PowerPoint</Application>
  <PresentationFormat>On-screen Show (4:3)</PresentationFormat>
  <Paragraphs>148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Mangal</vt:lpstr>
      <vt:lpstr>3_Office Theme</vt:lpstr>
      <vt:lpstr> Patterns in Vertebrate Evolution</vt:lpstr>
      <vt:lpstr>Existence, Diversity, and Extinction</vt:lpstr>
      <vt:lpstr>Vertebrates</vt:lpstr>
      <vt:lpstr>Vertebrates</vt:lpstr>
      <vt:lpstr>What are the Patterns?</vt:lpstr>
      <vt:lpstr>What is the pattern?</vt:lpstr>
      <vt:lpstr>Patterns in Evolution</vt:lpstr>
      <vt:lpstr>PowerPoint Presentation</vt:lpstr>
      <vt:lpstr>Patterns in Evolution</vt:lpstr>
      <vt:lpstr>What is the pattern?</vt:lpstr>
      <vt:lpstr>Patterns in Evolution</vt:lpstr>
      <vt:lpstr>What is the pattern?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Eugene Cordero</cp:lastModifiedBy>
  <cp:revision>128</cp:revision>
  <dcterms:created xsi:type="dcterms:W3CDTF">2017-06-05T23:28:58Z</dcterms:created>
  <dcterms:modified xsi:type="dcterms:W3CDTF">2018-05-04T05:41:20Z</dcterms:modified>
</cp:coreProperties>
</file>