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8"/>
  </p:notesMasterIdLst>
  <p:sldIdLst>
    <p:sldId id="292" r:id="rId2"/>
    <p:sldId id="293" r:id="rId3"/>
    <p:sldId id="294" r:id="rId4"/>
    <p:sldId id="295" r:id="rId5"/>
    <p:sldId id="296" r:id="rId6"/>
    <p:sldId id="297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>
    <p:extLst/>
  </p:cmAuthor>
  <p:cmAuthor id="2" name="Microsoft Office User" initials="Office [2]" lastIdx="1" clrIdx="1">
    <p:extLst/>
  </p:cmAuthor>
  <p:cmAuthor id="3" name="Microsoft Office User" initials="Office [3]" lastIdx="1" clrIdx="2">
    <p:extLst/>
  </p:cmAuthor>
  <p:cmAuthor id="4" name="Microsoft Office User" initials="Office [4]" lastIdx="1" clrIdx="3">
    <p:extLst/>
  </p:cmAuthor>
  <p:cmAuthor id="5" name="Microsoft Office User" initials="Office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34" autoAdjust="0"/>
    <p:restoredTop sz="90558" autoAdjust="0"/>
  </p:normalViewPr>
  <p:slideViewPr>
    <p:cSldViewPr snapToGrid="0" snapToObjects="1">
      <p:cViewPr>
        <p:scale>
          <a:sx n="125" d="100"/>
          <a:sy n="125" d="100"/>
        </p:scale>
        <p:origin x="-1464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C7680-2EF0-F14C-AAE7-95CC23049BFA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813AB-2925-D943-866B-CA370644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7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Note: </a:t>
            </a:r>
            <a:r>
              <a:rPr lang="en-US" dirty="0"/>
              <a:t>Many </a:t>
            </a:r>
            <a:r>
              <a:rPr dirty="0"/>
              <a:t>of these species existed around the same time. For instance</a:t>
            </a:r>
            <a:r>
              <a:rPr lang="en-US" dirty="0"/>
              <a:t>,</a:t>
            </a:r>
            <a:r>
              <a:rPr dirty="0"/>
              <a:t> Archaeopteryx </a:t>
            </a:r>
            <a:r>
              <a:rPr lang="en-US" dirty="0"/>
              <a:t>appeared</a:t>
            </a:r>
            <a:r>
              <a:rPr dirty="0"/>
              <a:t> 150 million years ago, while Iberomesornis</a:t>
            </a:r>
            <a:r>
              <a:rPr lang="en-US" dirty="0"/>
              <a:t>,</a:t>
            </a:r>
            <a:r>
              <a:rPr dirty="0"/>
              <a:t> Sinornithosaurus</a:t>
            </a:r>
            <a:r>
              <a:rPr lang="en-US" dirty="0"/>
              <a:t>,</a:t>
            </a:r>
            <a:r>
              <a:rPr dirty="0"/>
              <a:t> Jeholornis</a:t>
            </a:r>
            <a:r>
              <a:rPr lang="en-US" dirty="0"/>
              <a:t>,</a:t>
            </a:r>
            <a:r>
              <a:rPr lang="en-US" baseline="0" dirty="0"/>
              <a:t> and</a:t>
            </a:r>
            <a:r>
              <a:rPr dirty="0"/>
              <a:t> Confuciusornis </a:t>
            </a:r>
            <a:r>
              <a:rPr lang="en-US" dirty="0"/>
              <a:t>all appeared</a:t>
            </a:r>
            <a:r>
              <a:rPr lang="en-US" baseline="0" dirty="0"/>
              <a:t> around </a:t>
            </a:r>
            <a:r>
              <a:rPr dirty="0"/>
              <a:t>100</a:t>
            </a:r>
            <a:r>
              <a:rPr lang="mr-IN" sz="1200" b="0" i="0" dirty="0">
                <a:effectLst/>
                <a:latin typeface="+mj-lt"/>
                <a:ea typeface="+mj-ea"/>
                <a:cs typeface="+mj-cs"/>
                <a:sym typeface="Calibri"/>
              </a:rPr>
              <a:t>–</a:t>
            </a:r>
            <a:r>
              <a:rPr dirty="0"/>
              <a:t>120 million years ago.</a:t>
            </a:r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rPr lang="en-US" dirty="0"/>
              <a:t>Found</a:t>
            </a:r>
            <a:r>
              <a:rPr lang="en-US" baseline="0" dirty="0"/>
              <a:t> in birds and some dinosaur types, t</a:t>
            </a:r>
            <a:r>
              <a:rPr dirty="0"/>
              <a:t>he furcula is a forked bone</a:t>
            </a:r>
            <a:r>
              <a:rPr lang="en-US" dirty="0"/>
              <a:t> in the chest. </a:t>
            </a:r>
            <a:r>
              <a:rPr dirty="0"/>
              <a:t>In birds, its function is </a:t>
            </a:r>
            <a:r>
              <a:rPr lang="en-US" dirty="0"/>
              <a:t>to</a:t>
            </a:r>
            <a:r>
              <a:rPr lang="en-US" baseline="0" dirty="0"/>
              <a:t> </a:t>
            </a:r>
            <a:r>
              <a:rPr dirty="0"/>
              <a:t>strengthen </a:t>
            </a:r>
            <a:r>
              <a:rPr lang="en-US" dirty="0"/>
              <a:t>the skeleton</a:t>
            </a:r>
            <a:r>
              <a:rPr lang="en-US" baseline="0" dirty="0"/>
              <a:t> to enable flight.</a:t>
            </a:r>
          </a:p>
          <a:p>
            <a:pPr>
              <a:defRPr sz="1100"/>
            </a:pPr>
            <a:endParaRPr lang="en-US" baseline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0" name="Shape 3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Pct val="100000"/>
              <a:buNone/>
              <a:defRPr sz="1100"/>
            </a:pPr>
            <a:r>
              <a:rPr lang="en-US" dirty="0"/>
              <a:t>Air</a:t>
            </a:r>
            <a:r>
              <a:rPr lang="en-US" baseline="0" dirty="0"/>
              <a:t> sacs let organisms breathe more efficiently, </a:t>
            </a:r>
            <a:r>
              <a:rPr lang="en-US" dirty="0"/>
              <a:t>allowing bones to be lighter </a:t>
            </a:r>
            <a:r>
              <a:rPr lang="en-US" baseline="0" dirty="0"/>
              <a:t>and so enabling birds to fly.</a:t>
            </a:r>
            <a:endParaRPr dirty="0"/>
          </a:p>
          <a:p>
            <a:pPr marL="0" indent="0">
              <a:buSzPct val="100000"/>
              <a:buNone/>
              <a:defRPr sz="1100"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Other similar</a:t>
            </a:r>
            <a:r>
              <a:rPr lang="en-US" baseline="0" dirty="0"/>
              <a:t> </a:t>
            </a:r>
            <a:r>
              <a:rPr lang="en-US" dirty="0"/>
              <a:t>structures in dinosaurs</a:t>
            </a:r>
            <a:r>
              <a:rPr lang="en-US" baseline="0" dirty="0"/>
              <a:t> </a:t>
            </a:r>
            <a:r>
              <a:rPr lang="en-US" dirty="0"/>
              <a:t>and birds include:</a:t>
            </a:r>
          </a:p>
          <a:p>
            <a:pPr marL="120315" indent="-120315">
              <a:buSzPct val="100000"/>
              <a:buChar char="•"/>
            </a:pPr>
            <a:r>
              <a:rPr lang="en-US" dirty="0"/>
              <a:t>The size of the brain cavity.</a:t>
            </a:r>
          </a:p>
          <a:p>
            <a:pPr marL="120315" indent="-120315">
              <a:buSzPct val="100000"/>
              <a:buChar char="•"/>
            </a:pPr>
            <a:r>
              <a:rPr lang="en-US" dirty="0"/>
              <a:t>The overall structures (even though the sizes of dinosaurs and modern birds are</a:t>
            </a:r>
            <a:r>
              <a:rPr lang="en-US" baseline="0" dirty="0"/>
              <a:t> different</a:t>
            </a:r>
            <a:r>
              <a:rPr lang="en-US" baseline="0" dirty="0" smtClean="0"/>
              <a:t>)</a:t>
            </a:r>
            <a:endParaRPr lang="en-US" baseline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1" name="Shape 3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Other </a:t>
            </a:r>
            <a:r>
              <a:rPr dirty="0"/>
              <a:t>similarities and differences identified over time:</a:t>
            </a:r>
            <a:endParaRPr lang="en-US" dirty="0"/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Differences</a:t>
            </a:r>
            <a:r>
              <a:rPr dirty="0"/>
              <a:t> </a:t>
            </a:r>
            <a:r>
              <a:rPr lang="en-US" dirty="0"/>
              <a:t>between</a:t>
            </a:r>
            <a:r>
              <a:rPr dirty="0"/>
              <a:t> reptilian teeth, toothed beak</a:t>
            </a:r>
            <a:r>
              <a:rPr lang="en-US" dirty="0"/>
              <a:t>s</a:t>
            </a:r>
            <a:r>
              <a:rPr dirty="0"/>
              <a:t>, and toothless beak</a:t>
            </a:r>
            <a:r>
              <a:rPr lang="en-US" dirty="0"/>
              <a:t>s.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S</a:t>
            </a:r>
            <a:r>
              <a:rPr dirty="0"/>
              <a:t>imilar</a:t>
            </a:r>
            <a:r>
              <a:rPr lang="en-US" dirty="0"/>
              <a:t>ity of</a:t>
            </a:r>
            <a:r>
              <a:rPr dirty="0"/>
              <a:t> reversed </a:t>
            </a:r>
            <a:r>
              <a:rPr lang="en-US" dirty="0"/>
              <a:t>first</a:t>
            </a:r>
            <a:r>
              <a:rPr lang="en-US" baseline="0" dirty="0"/>
              <a:t> </a:t>
            </a:r>
            <a:r>
              <a:rPr dirty="0"/>
              <a:t>toe</a:t>
            </a:r>
            <a:r>
              <a:rPr lang="en-US" dirty="0"/>
              <a:t>s.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D</a:t>
            </a:r>
            <a:r>
              <a:rPr dirty="0"/>
              <a:t>ifference</a:t>
            </a:r>
            <a:r>
              <a:rPr lang="en-US" dirty="0"/>
              <a:t>s</a:t>
            </a:r>
            <a:r>
              <a:rPr lang="en-US" baseline="0" dirty="0"/>
              <a:t> in </a:t>
            </a:r>
            <a:r>
              <a:rPr dirty="0"/>
              <a:t>claws and forelimbs over time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27552" y="3280990"/>
            <a:ext cx="8416448" cy="2028127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pPr algn="l"/>
            <a:r>
              <a:rPr lang="en-US" sz="4000" b="1" dirty="0">
                <a:latin typeface="Arial"/>
                <a:cs typeface="Arial"/>
              </a:rPr>
              <a:t> 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27549" y="4573694"/>
            <a:ext cx="4363562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447800"/>
            <a:ext cx="7518399" cy="4908549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629"/>
            <a:ext cx="8229600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401" y="1595718"/>
            <a:ext cx="6925732" cy="4615543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422401" y="1922009"/>
            <a:ext cx="6926263" cy="4616450"/>
          </a:xfrm>
        </p:spPr>
        <p:txBody>
          <a:bodyPr/>
          <a:lstStyle/>
          <a:p>
            <a:endParaRPr 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1447800"/>
            <a:ext cx="4070350" cy="4908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60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616450" y="3025422"/>
            <a:ext cx="4070350" cy="33309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457200" y="1447801"/>
            <a:ext cx="8229600" cy="15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63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7867"/>
            <a:ext cx="8229599" cy="134337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2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38501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19800" y="3081720"/>
            <a:ext cx="2667000" cy="27662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299"/>
            <a:ext cx="4648889" cy="142552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738822"/>
            <a:ext cx="4648889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47058" y="1738822"/>
            <a:ext cx="3539741" cy="43346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380"/>
            <a:ext cx="82295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E700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9645"/>
            <a:ext cx="8229599" cy="795720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53962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590800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27638" y="2930164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9036" y="2936506"/>
            <a:ext cx="1841612" cy="231073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52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4059"/>
            <a:ext cx="3964806" cy="95254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6605"/>
            <a:ext cx="3964805" cy="242746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62365" y="1576470"/>
            <a:ext cx="7619270" cy="1277647"/>
          </a:xfrm>
        </p:spPr>
        <p:txBody>
          <a:bodyPr>
            <a:normAutofit/>
          </a:bodyPr>
          <a:lstStyle>
            <a:lvl1pPr marL="342900" indent="-342900">
              <a:buFont typeface="Arial"/>
              <a:buChar char="•"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4721995" y="2976339"/>
            <a:ext cx="3964806" cy="950266"/>
          </a:xfrm>
        </p:spPr>
        <p:txBody>
          <a:bodyPr anchor="b">
            <a:noAutofit/>
          </a:bodyPr>
          <a:lstStyle>
            <a:lvl1pPr marL="0" indent="0">
              <a:buNone/>
              <a:defRPr sz="3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5"/>
          </p:nvPr>
        </p:nvSpPr>
        <p:spPr>
          <a:xfrm>
            <a:off x="4721995" y="3928885"/>
            <a:ext cx="3964805" cy="2425185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1800" b="0">
                <a:solidFill>
                  <a:srgbClr val="000000"/>
                </a:solidFill>
              </a:defRPr>
            </a:lvl3pPr>
            <a:lvl4pPr marL="1371600" indent="0">
              <a:buNone/>
              <a:defRPr sz="1600" b="0">
                <a:solidFill>
                  <a:srgbClr val="000000"/>
                </a:solidFill>
              </a:defRPr>
            </a:lvl4pPr>
            <a:lvl5pPr marL="1828800" indent="0">
              <a:buNone/>
              <a:defRPr sz="1600" b="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28" y="31134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914398" y="1482875"/>
            <a:ext cx="7366459" cy="136365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 sz="2000" b="0">
                <a:solidFill>
                  <a:srgbClr val="000000"/>
                </a:solidFill>
              </a:defRPr>
            </a:lvl2pPr>
            <a:lvl3pPr marL="914400" indent="0">
              <a:buNone/>
              <a:defRPr sz="2000" b="0">
                <a:solidFill>
                  <a:srgbClr val="000000"/>
                </a:solidFill>
              </a:defRPr>
            </a:lvl3pPr>
            <a:lvl4pPr marL="1371600" indent="0">
              <a:buNone/>
              <a:defRPr sz="2000" b="0">
                <a:solidFill>
                  <a:srgbClr val="000000"/>
                </a:solidFill>
              </a:defRPr>
            </a:lvl4pPr>
            <a:lvl5pPr marL="1828800" indent="0">
              <a:buNone/>
              <a:defRPr sz="2000" b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914400" y="2846388"/>
            <a:ext cx="7366000" cy="350996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954" y="3978243"/>
            <a:ext cx="6900333" cy="1063827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69355" y="7880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8355" y="7880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30954" y="5042070"/>
            <a:ext cx="3608010" cy="92975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61244"/>
            <a:ext cx="8229599" cy="5995105"/>
          </a:xfrm>
        </p:spPr>
        <p:txBody>
          <a:bodyPr>
            <a:normAutofit/>
          </a:bodyPr>
          <a:lstStyle>
            <a:lvl2pPr marL="457200" indent="0">
              <a:buNone/>
              <a:defRPr sz="2800" b="1"/>
            </a:lvl2pPr>
            <a:lvl3pPr>
              <a:defRPr sz="2800"/>
            </a:lvl3pPr>
            <a:lvl4pPr marL="1828800" indent="-457200">
              <a:buFont typeface="+mj-lt"/>
              <a:buAutoNum type="alphaUcPeriod"/>
              <a:defRPr sz="2400"/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304798"/>
            <a:ext cx="8229600" cy="15366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1841489"/>
            <a:ext cx="4710899" cy="315130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4992799"/>
            <a:ext cx="8229600" cy="13635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5168099" y="1841489"/>
            <a:ext cx="3518701" cy="3151309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Text"/>
          <p:cNvSpPr txBox="1">
            <a:spLocks noGrp="1"/>
          </p:cNvSpPr>
          <p:nvPr>
            <p:ph type="title"/>
          </p:nvPr>
        </p:nvSpPr>
        <p:spPr>
          <a:xfrm>
            <a:off x="457198" y="0"/>
            <a:ext cx="8229601" cy="114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25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474757"/>
            <a:ext cx="8229600" cy="38815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  <a:lvl2pPr marL="0" indent="457200">
              <a:buSzTx/>
              <a:buFontTx/>
              <a:buNone/>
            </a:lvl2pPr>
            <a:lvl3pPr marL="0" indent="914400">
              <a:buSzTx/>
              <a:buFontTx/>
              <a:buNone/>
            </a:lvl3pPr>
            <a:lvl4pPr marL="0" indent="1371600">
              <a:buSzTx/>
              <a:buFontTx/>
              <a:buNone/>
            </a:lvl4pPr>
            <a:lvl5pPr marL="0" indent="1828800">
              <a:buSzTx/>
              <a:buFont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701199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9874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Intr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99645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3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h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89" y="1575929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8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B832A2F9-0565-9545-B436-DEA70DC2FC9C}" type="datetimeFigureOut">
              <a:rPr lang="en-US" smtClean="0"/>
              <a:t>5/4/2018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35489" y="69659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64489" y="6965950"/>
            <a:ext cx="2133600" cy="365125"/>
          </a:xfrm>
          <a:prstGeom prst="rect">
            <a:avLst/>
          </a:prstGeom>
        </p:spPr>
        <p:txBody>
          <a:bodyPr/>
          <a:lstStyle/>
          <a:p>
            <a:fld id="{524EDD8E-658E-CC45-BAAA-7E9AAF88E8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35289" y="2755618"/>
            <a:ext cx="6648450" cy="2798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0957"/>
            <a:ext cx="8229600" cy="104136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0133"/>
            <a:ext cx="8229600" cy="4786489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927"/>
            <a:ext cx="8229600" cy="118812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93050"/>
            <a:ext cx="8229600" cy="1148678"/>
          </a:xfrm>
        </p:spPr>
        <p:txBody>
          <a:bodyPr>
            <a:normAutofit/>
          </a:bodyPr>
          <a:lstStyle>
            <a:lvl1pPr marL="0" indent="0">
              <a:buNone/>
              <a:defRPr sz="2800" b="0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" y="2641728"/>
            <a:ext cx="8229600" cy="3714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73025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7200" y="2216995"/>
            <a:ext cx="4199559" cy="3365595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57200" y="5582591"/>
            <a:ext cx="8229600" cy="77375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56759" y="2216996"/>
            <a:ext cx="4030042" cy="336559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28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57199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7"/>
          </p:nvPr>
        </p:nvSpPr>
        <p:spPr>
          <a:xfrm>
            <a:off x="4741333" y="1738489"/>
            <a:ext cx="3945467" cy="1174725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4741332" y="3019660"/>
            <a:ext cx="3945467" cy="2895718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51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473129"/>
            <a:ext cx="8229600" cy="112157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48641" y="2594703"/>
            <a:ext cx="4199559" cy="3563621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48200" y="2608320"/>
            <a:ext cx="4030042" cy="355000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90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9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2" r:id="rId2"/>
    <p:sldLayoutId id="2147483716" r:id="rId3"/>
    <p:sldLayoutId id="2147483724" r:id="rId4"/>
    <p:sldLayoutId id="2147483693" r:id="rId5"/>
    <p:sldLayoutId id="2147483695" r:id="rId6"/>
    <p:sldLayoutId id="2147483694" r:id="rId7"/>
    <p:sldLayoutId id="2147483713" r:id="rId8"/>
    <p:sldLayoutId id="2147483710" r:id="rId9"/>
    <p:sldLayoutId id="2147483697" r:id="rId10"/>
    <p:sldLayoutId id="2147483698" r:id="rId11"/>
    <p:sldLayoutId id="2147483709" r:id="rId12"/>
    <p:sldLayoutId id="2147483711" r:id="rId13"/>
    <p:sldLayoutId id="2147483699" r:id="rId14"/>
    <p:sldLayoutId id="2147483714" r:id="rId15"/>
    <p:sldLayoutId id="2147483715" r:id="rId16"/>
    <p:sldLayoutId id="2147483700" r:id="rId17"/>
    <p:sldLayoutId id="2147483701" r:id="rId18"/>
    <p:sldLayoutId id="2147483705" r:id="rId19"/>
    <p:sldLayoutId id="2147483706" r:id="rId20"/>
    <p:sldLayoutId id="2147483708" r:id="rId21"/>
    <p:sldLayoutId id="2147483722" r:id="rId22"/>
    <p:sldLayoutId id="2147483726" r:id="rId23"/>
    <p:sldLayoutId id="2147483727" r:id="rId2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E700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67236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itle 1"/>
          <p:cNvSpPr txBox="1">
            <a:spLocks noGrp="1"/>
          </p:cNvSpPr>
          <p:nvPr>
            <p:ph type="title"/>
          </p:nvPr>
        </p:nvSpPr>
        <p:spPr>
          <a:xfrm>
            <a:off x="727552" y="3280990"/>
            <a:ext cx="8416448" cy="21250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rPr lang="en-US" dirty="0"/>
              <a:t> </a:t>
            </a:r>
            <a:r>
              <a:rPr dirty="0" smtClean="0"/>
              <a:t>Feathered </a:t>
            </a:r>
            <a:r>
              <a:rPr dirty="0"/>
              <a:t>Friends</a:t>
            </a:r>
          </a:p>
        </p:txBody>
      </p:sp>
      <p:sp>
        <p:nvSpPr>
          <p:cNvPr id="281" name="Text Placeholder 2"/>
          <p:cNvSpPr txBox="1">
            <a:spLocks noGrp="1"/>
          </p:cNvSpPr>
          <p:nvPr>
            <p:ph type="body" sz="quarter" idx="13"/>
          </p:nvPr>
        </p:nvSpPr>
        <p:spPr>
          <a:xfrm>
            <a:off x="727548" y="4573694"/>
            <a:ext cx="7328797" cy="92975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dirty="0" smtClean="0"/>
              <a:t>Physical </a:t>
            </a:r>
            <a:r>
              <a:rPr dirty="0"/>
              <a:t>Structures of Birds </a:t>
            </a:r>
            <a:r>
              <a:rPr dirty="0" smtClean="0"/>
              <a:t>and </a:t>
            </a:r>
            <a:r>
              <a:rPr dirty="0"/>
              <a:t>Dinosaurs</a:t>
            </a:r>
          </a:p>
        </p:txBody>
      </p:sp>
    </p:spTree>
    <p:extLst>
      <p:ext uri="{BB962C8B-B14F-4D97-AF65-F5344CB8AC3E}">
        <p14:creationId xmlns:p14="http://schemas.microsoft.com/office/powerpoint/2010/main" val="12981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dinosaur-bird-relationships-Brusatte.jpg" descr="dinosaur-bird-relationships-Brusatt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9" y="59143"/>
            <a:ext cx="4204769" cy="6739712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Order of Appearance in…"/>
          <p:cNvSpPr txBox="1"/>
          <p:nvPr/>
        </p:nvSpPr>
        <p:spPr>
          <a:xfrm>
            <a:off x="4407818" y="1243786"/>
            <a:ext cx="4736182" cy="4001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 b="1">
                <a:solidFill>
                  <a:srgbClr val="19191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latin typeface="Arial"/>
                <a:cs typeface="Arial"/>
              </a:rPr>
              <a:t>Order of Appearance in </a:t>
            </a:r>
          </a:p>
          <a:p>
            <a:pPr>
              <a:defRPr sz="2400" b="1">
                <a:solidFill>
                  <a:srgbClr val="191919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dirty="0">
                <a:latin typeface="Arial"/>
                <a:cs typeface="Arial"/>
              </a:rPr>
              <a:t>Evolution of Station Specimens</a:t>
            </a:r>
          </a:p>
          <a:p>
            <a:pPr>
              <a:defRPr sz="1400">
                <a:solidFill>
                  <a:srgbClr val="191919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dirty="0">
              <a:latin typeface="Arial"/>
              <a:cs typeface="Arial"/>
            </a:endParaRP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Arial"/>
                <a:cs typeface="Arial"/>
              </a:rPr>
              <a:t>1. </a:t>
            </a:r>
            <a:r>
              <a:rPr dirty="0">
                <a:latin typeface="Arial"/>
                <a:ea typeface="Times New Roman" charset="0"/>
                <a:cs typeface="Arial"/>
              </a:rPr>
              <a:t>Station </a:t>
            </a:r>
            <a:r>
              <a:rPr lang="en-US" dirty="0">
                <a:latin typeface="Arial"/>
                <a:ea typeface="Times New Roman" charset="0"/>
                <a:cs typeface="Arial"/>
              </a:rPr>
              <a:t>4</a:t>
            </a:r>
            <a:r>
              <a:rPr dirty="0">
                <a:latin typeface="Arial"/>
                <a:ea typeface="Times New Roman" charset="0"/>
                <a:cs typeface="Arial"/>
              </a:rPr>
              <a:t> </a:t>
            </a:r>
            <a:r>
              <a:rPr lang="mr-IN" sz="2400" dirty="0">
                <a:latin typeface="Arial"/>
                <a:ea typeface="Times New Roman" charset="0"/>
                <a:cs typeface="Arial"/>
                <a:sym typeface="Times New Roman"/>
              </a:rPr>
              <a:t>–</a:t>
            </a:r>
            <a:r>
              <a:rPr dirty="0">
                <a:latin typeface="Arial"/>
                <a:ea typeface="Times New Roman" charset="0"/>
                <a:cs typeface="Arial"/>
              </a:rPr>
              <a:t> Tyrannosaurus Rex 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Arial"/>
                <a:ea typeface="Times New Roman" charset="0"/>
                <a:cs typeface="Arial"/>
              </a:rPr>
              <a:t>2. Station </a:t>
            </a:r>
            <a:r>
              <a:rPr lang="en-US" dirty="0">
                <a:latin typeface="Arial"/>
                <a:ea typeface="Times New Roman" charset="0"/>
                <a:cs typeface="Arial"/>
              </a:rPr>
              <a:t>3</a:t>
            </a:r>
            <a:r>
              <a:rPr dirty="0">
                <a:latin typeface="Arial"/>
                <a:ea typeface="Times New Roman" charset="0"/>
                <a:cs typeface="Arial"/>
              </a:rPr>
              <a:t> </a:t>
            </a:r>
            <a:r>
              <a:rPr lang="mr-IN" sz="2400" dirty="0">
                <a:latin typeface="Arial"/>
                <a:ea typeface="Times New Roman" charset="0"/>
                <a:cs typeface="Arial"/>
                <a:sym typeface="Times New Roman"/>
              </a:rPr>
              <a:t>–</a:t>
            </a:r>
            <a:r>
              <a:rPr dirty="0">
                <a:latin typeface="Arial"/>
                <a:ea typeface="Times New Roman" charset="0"/>
                <a:cs typeface="Arial"/>
              </a:rPr>
              <a:t> Ornithomimus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Arial"/>
                <a:ea typeface="Times New Roman" charset="0"/>
                <a:cs typeface="Arial"/>
              </a:rPr>
              <a:t>3. Station</a:t>
            </a:r>
            <a:r>
              <a:rPr lang="en-US" dirty="0">
                <a:latin typeface="Arial"/>
                <a:ea typeface="Times New Roman" charset="0"/>
                <a:cs typeface="Arial"/>
              </a:rPr>
              <a:t> 1</a:t>
            </a:r>
            <a:r>
              <a:rPr dirty="0">
                <a:latin typeface="Arial"/>
                <a:ea typeface="Times New Roman" charset="0"/>
                <a:cs typeface="Arial"/>
              </a:rPr>
              <a:t> </a:t>
            </a:r>
            <a:r>
              <a:rPr lang="mr-IN" sz="2400" dirty="0">
                <a:latin typeface="Arial"/>
                <a:ea typeface="Times New Roman" charset="0"/>
                <a:cs typeface="Arial"/>
                <a:sym typeface="Times New Roman"/>
              </a:rPr>
              <a:t>–</a:t>
            </a:r>
            <a:r>
              <a:rPr dirty="0">
                <a:latin typeface="Arial"/>
                <a:ea typeface="Times New Roman" charset="0"/>
                <a:cs typeface="Arial"/>
              </a:rPr>
              <a:t> Archaeopteryx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Arial"/>
                <a:ea typeface="Times New Roman" charset="0"/>
                <a:cs typeface="Arial"/>
              </a:rPr>
              <a:t>4. Station </a:t>
            </a:r>
            <a:r>
              <a:rPr lang="en-US" dirty="0">
                <a:latin typeface="Arial"/>
                <a:ea typeface="Times New Roman" charset="0"/>
                <a:cs typeface="Arial"/>
              </a:rPr>
              <a:t>7</a:t>
            </a:r>
            <a:r>
              <a:rPr dirty="0">
                <a:latin typeface="Arial"/>
                <a:ea typeface="Times New Roman" charset="0"/>
                <a:cs typeface="Arial"/>
              </a:rPr>
              <a:t> </a:t>
            </a:r>
            <a:r>
              <a:rPr lang="mr-IN" sz="2400" dirty="0">
                <a:latin typeface="Arial"/>
                <a:ea typeface="Times New Roman" charset="0"/>
                <a:cs typeface="Arial"/>
                <a:sym typeface="Times New Roman"/>
              </a:rPr>
              <a:t>–</a:t>
            </a:r>
            <a:r>
              <a:rPr lang="en-US" sz="2400" dirty="0">
                <a:latin typeface="Arial"/>
                <a:ea typeface="Times New Roman" charset="0"/>
                <a:cs typeface="Arial"/>
                <a:sym typeface="Times New Roman"/>
              </a:rPr>
              <a:t> </a:t>
            </a:r>
            <a:r>
              <a:rPr dirty="0" err="1">
                <a:latin typeface="Arial"/>
                <a:ea typeface="Times New Roman" charset="0"/>
                <a:cs typeface="Arial"/>
              </a:rPr>
              <a:t>Iberomesornis</a:t>
            </a:r>
            <a:endParaRPr dirty="0">
              <a:latin typeface="Arial"/>
              <a:ea typeface="Times New Roman" charset="0"/>
              <a:cs typeface="Arial"/>
            </a:endParaRP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Arial"/>
                <a:ea typeface="Times New Roman" charset="0"/>
                <a:cs typeface="Arial"/>
              </a:rPr>
              <a:t>5. Station 6 </a:t>
            </a:r>
            <a:r>
              <a:rPr lang="mr-IN" sz="2400" dirty="0">
                <a:latin typeface="Arial"/>
                <a:ea typeface="Times New Roman" charset="0"/>
                <a:cs typeface="Arial"/>
                <a:sym typeface="Times New Roman"/>
              </a:rPr>
              <a:t>–</a:t>
            </a:r>
            <a:r>
              <a:rPr dirty="0">
                <a:latin typeface="Arial"/>
                <a:ea typeface="Times New Roman" charset="0"/>
                <a:cs typeface="Arial"/>
              </a:rPr>
              <a:t> Sinornithosaurus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Arial"/>
                <a:ea typeface="Times New Roman" charset="0"/>
                <a:cs typeface="Arial"/>
              </a:rPr>
              <a:t>6. Station </a:t>
            </a:r>
            <a:r>
              <a:rPr lang="en-US" dirty="0">
                <a:latin typeface="Arial"/>
                <a:ea typeface="Times New Roman" charset="0"/>
                <a:cs typeface="Arial"/>
              </a:rPr>
              <a:t>8</a:t>
            </a:r>
            <a:r>
              <a:rPr dirty="0">
                <a:latin typeface="Arial"/>
                <a:ea typeface="Times New Roman" charset="0"/>
                <a:cs typeface="Arial"/>
              </a:rPr>
              <a:t> </a:t>
            </a:r>
            <a:r>
              <a:rPr lang="mr-IN" sz="2400" dirty="0">
                <a:latin typeface="Arial"/>
                <a:ea typeface="Times New Roman" charset="0"/>
                <a:cs typeface="Arial"/>
                <a:sym typeface="Times New Roman"/>
              </a:rPr>
              <a:t>–</a:t>
            </a:r>
            <a:r>
              <a:rPr lang="en-US" sz="2400" dirty="0">
                <a:latin typeface="Arial"/>
                <a:ea typeface="Times New Roman" charset="0"/>
                <a:cs typeface="Arial"/>
                <a:sym typeface="Times New Roman"/>
              </a:rPr>
              <a:t> </a:t>
            </a:r>
            <a:r>
              <a:rPr dirty="0" err="1">
                <a:latin typeface="Arial"/>
                <a:ea typeface="Times New Roman" charset="0"/>
                <a:cs typeface="Arial"/>
              </a:rPr>
              <a:t>Jeholornis</a:t>
            </a:r>
            <a:endParaRPr dirty="0">
              <a:latin typeface="Arial"/>
              <a:ea typeface="Times New Roman" charset="0"/>
              <a:cs typeface="Arial"/>
            </a:endParaRP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Arial"/>
                <a:ea typeface="Times New Roman" charset="0"/>
                <a:cs typeface="Arial"/>
              </a:rPr>
              <a:t>7. Station </a:t>
            </a:r>
            <a:r>
              <a:rPr lang="en-US" dirty="0">
                <a:latin typeface="Arial"/>
                <a:ea typeface="Times New Roman" charset="0"/>
                <a:cs typeface="Arial"/>
              </a:rPr>
              <a:t>5</a:t>
            </a:r>
            <a:r>
              <a:rPr dirty="0">
                <a:latin typeface="Arial"/>
                <a:ea typeface="Times New Roman" charset="0"/>
                <a:cs typeface="Arial"/>
              </a:rPr>
              <a:t> </a:t>
            </a:r>
            <a:r>
              <a:rPr lang="mr-IN" sz="2400" dirty="0">
                <a:latin typeface="Arial"/>
                <a:ea typeface="Times New Roman" charset="0"/>
                <a:cs typeface="Arial"/>
                <a:sym typeface="Times New Roman"/>
              </a:rPr>
              <a:t>–</a:t>
            </a:r>
            <a:r>
              <a:rPr dirty="0">
                <a:latin typeface="Arial"/>
                <a:ea typeface="Times New Roman" charset="0"/>
                <a:cs typeface="Arial"/>
              </a:rPr>
              <a:t> Confuciusornis</a:t>
            </a:r>
          </a:p>
          <a:p>
            <a:pPr>
              <a:defRPr sz="2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latin typeface="Arial"/>
                <a:ea typeface="Times New Roman" charset="0"/>
                <a:cs typeface="Arial"/>
              </a:rPr>
              <a:t>8. Station </a:t>
            </a:r>
            <a:r>
              <a:rPr lang="en-US" dirty="0">
                <a:latin typeface="Arial"/>
                <a:ea typeface="Times New Roman" charset="0"/>
                <a:cs typeface="Arial"/>
              </a:rPr>
              <a:t>2</a:t>
            </a:r>
            <a:r>
              <a:rPr dirty="0">
                <a:latin typeface="Arial"/>
                <a:ea typeface="Times New Roman" charset="0"/>
                <a:cs typeface="Arial"/>
              </a:rPr>
              <a:t> </a:t>
            </a:r>
            <a:r>
              <a:rPr lang="mr-IN" sz="2400" dirty="0">
                <a:latin typeface="Arial"/>
                <a:ea typeface="Times New Roman" charset="0"/>
                <a:cs typeface="Arial"/>
                <a:sym typeface="Times New Roman"/>
              </a:rPr>
              <a:t>–</a:t>
            </a:r>
            <a:r>
              <a:rPr dirty="0">
                <a:latin typeface="Arial"/>
                <a:ea typeface="Times New Roman" charset="0"/>
                <a:cs typeface="Arial"/>
              </a:rPr>
              <a:t> American Crow</a:t>
            </a:r>
          </a:p>
        </p:txBody>
      </p:sp>
    </p:spTree>
    <p:extLst>
      <p:ext uri="{BB962C8B-B14F-4D97-AF65-F5344CB8AC3E}">
        <p14:creationId xmlns:p14="http://schemas.microsoft.com/office/powerpoint/2010/main" val="1025188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5"/>
          <p:cNvSpPr txBox="1">
            <a:spLocks noGrp="1"/>
          </p:cNvSpPr>
          <p:nvPr>
            <p:ph type="title"/>
          </p:nvPr>
        </p:nvSpPr>
        <p:spPr>
          <a:xfrm>
            <a:off x="457198" y="245660"/>
            <a:ext cx="8229601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rPr dirty="0"/>
              <a:t>Similar Structures </a:t>
            </a:r>
            <a:r>
              <a:rPr lang="en-US" dirty="0"/>
              <a:t>in</a:t>
            </a:r>
            <a:r>
              <a:rPr dirty="0"/>
              <a:t> Dinos</a:t>
            </a:r>
            <a:r>
              <a:rPr lang="en-US" dirty="0"/>
              <a:t>aurs</a:t>
            </a:r>
            <a:r>
              <a:rPr dirty="0"/>
              <a:t> </a:t>
            </a:r>
            <a:r>
              <a:rPr lang="en-US" dirty="0"/>
              <a:t>and</a:t>
            </a:r>
            <a:r>
              <a:rPr dirty="0"/>
              <a:t> Birds</a:t>
            </a:r>
          </a:p>
        </p:txBody>
      </p:sp>
      <p:sp>
        <p:nvSpPr>
          <p:cNvPr id="291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198" y="1388660"/>
            <a:ext cx="8229601" cy="631209"/>
          </a:xfrm>
          <a:prstGeom prst="rect">
            <a:avLst/>
          </a:prstGeom>
        </p:spPr>
        <p:txBody>
          <a:bodyPr/>
          <a:lstStyle>
            <a:lvl1pPr marL="280736" indent="-280736">
              <a:buSzPct val="100000"/>
              <a:buChar char="•"/>
              <a:defRPr>
                <a:solidFill>
                  <a:srgbClr val="262626"/>
                </a:solidFill>
              </a:defRPr>
            </a:lvl1pPr>
          </a:lstStyle>
          <a:p>
            <a:pPr marL="0" indent="0">
              <a:buNone/>
            </a:pPr>
            <a:r>
              <a:rPr lang="en-US" dirty="0"/>
              <a:t>W</a:t>
            </a:r>
            <a:r>
              <a:rPr dirty="0"/>
              <a:t>ishbone</a:t>
            </a:r>
            <a:r>
              <a:rPr lang="en-US" dirty="0"/>
              <a:t>s</a:t>
            </a:r>
            <a:r>
              <a:rPr dirty="0"/>
              <a:t> (or </a:t>
            </a:r>
            <a:r>
              <a:rPr dirty="0" err="1"/>
              <a:t>furcula</a:t>
            </a:r>
            <a:r>
              <a:rPr dirty="0"/>
              <a:t>)</a:t>
            </a:r>
          </a:p>
        </p:txBody>
      </p:sp>
      <p:pic>
        <p:nvPicPr>
          <p:cNvPr id="3" name="Picture 2" descr="0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80" y="2249046"/>
            <a:ext cx="3121450" cy="41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2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30" y="1141936"/>
            <a:ext cx="7787269" cy="5515063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198" y="245660"/>
            <a:ext cx="8229601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Similar Structures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Dinos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Birds</a:t>
            </a:r>
          </a:p>
        </p:txBody>
      </p:sp>
      <p:sp>
        <p:nvSpPr>
          <p:cNvPr id="8" name="Content Placeholder 2"/>
          <p:cNvSpPr txBox="1">
            <a:spLocks noGrp="1"/>
          </p:cNvSpPr>
          <p:nvPr>
            <p:ph type="body" sz="quarter" idx="1"/>
          </p:nvPr>
        </p:nvSpPr>
        <p:spPr>
          <a:xfrm>
            <a:off x="457198" y="1388660"/>
            <a:ext cx="8229601" cy="631209"/>
          </a:xfrm>
          <a:prstGeom prst="rect">
            <a:avLst/>
          </a:prstGeom>
        </p:spPr>
        <p:txBody>
          <a:bodyPr/>
          <a:lstStyle>
            <a:lvl1pPr marL="280736" indent="-280736">
              <a:buSzPct val="100000"/>
              <a:buChar char="•"/>
              <a:defRPr>
                <a:solidFill>
                  <a:srgbClr val="262626"/>
                </a:solidFill>
              </a:defRPr>
            </a:lvl1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Air sacs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8" y="4396669"/>
            <a:ext cx="246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Exhalation</a:t>
            </a:r>
          </a:p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Pathway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5906" y="3484223"/>
            <a:ext cx="246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6377" y="3207224"/>
            <a:ext cx="246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Anterior Air Sacs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3225" y="4719834"/>
            <a:ext cx="246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 Air Sacs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1919" y="3345723"/>
            <a:ext cx="246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Posterior Air Sacs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54803" y="2620622"/>
            <a:ext cx="2468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Lung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5007" y="2976391"/>
            <a:ext cx="102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Anterior Air Sacs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145" y="2017425"/>
            <a:ext cx="2468694" cy="461665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Bones showing signs of connection to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air sac tissue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885462" y="2513163"/>
            <a:ext cx="0" cy="69406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90053" y="1734484"/>
            <a:ext cx="475587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90053" y="1734093"/>
            <a:ext cx="0" cy="2857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45923" y="1734093"/>
            <a:ext cx="0" cy="17501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2" idx="1"/>
          </p:cNvCxnSpPr>
          <p:nvPr/>
        </p:nvCxnSpPr>
        <p:spPr>
          <a:xfrm>
            <a:off x="5354803" y="1734093"/>
            <a:ext cx="0" cy="10250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92247" y="1734093"/>
            <a:ext cx="0" cy="23689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185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age" descr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7" y="2387342"/>
            <a:ext cx="6915681" cy="3353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457198" y="245660"/>
            <a:ext cx="8229601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rPr dirty="0"/>
              <a:t>Similar Structures </a:t>
            </a:r>
            <a:r>
              <a:rPr lang="en-US" dirty="0"/>
              <a:t>in</a:t>
            </a:r>
            <a:r>
              <a:rPr dirty="0"/>
              <a:t> Dinos</a:t>
            </a:r>
            <a:r>
              <a:rPr lang="en-US" dirty="0"/>
              <a:t>aurs</a:t>
            </a:r>
            <a:r>
              <a:rPr dirty="0"/>
              <a:t> </a:t>
            </a:r>
            <a:r>
              <a:rPr lang="en-US" dirty="0"/>
              <a:t>and</a:t>
            </a:r>
            <a:r>
              <a:rPr dirty="0"/>
              <a:t> Birds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8" y="1388660"/>
            <a:ext cx="8229601" cy="631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280736" marR="0" indent="-280736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262626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060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63239" marR="0" indent="-320039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20440" marR="0" indent="-32004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77640" marR="0" indent="-320040" algn="l" defTabSz="4572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dirty="0"/>
              <a:t>Feathers, proto-feathers, and bristles</a:t>
            </a:r>
          </a:p>
        </p:txBody>
      </p:sp>
    </p:spTree>
    <p:extLst>
      <p:ext uri="{BB962C8B-B14F-4D97-AF65-F5344CB8AC3E}">
        <p14:creationId xmlns:p14="http://schemas.microsoft.com/office/powerpoint/2010/main" val="3005304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 noGrp="1"/>
          </p:cNvSpPr>
          <p:nvPr>
            <p:ph type="title"/>
          </p:nvPr>
        </p:nvSpPr>
        <p:spPr>
          <a:xfrm>
            <a:off x="457198" y="245660"/>
            <a:ext cx="8229601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rgbClr val="0D6F00"/>
                </a:solidFill>
              </a:defRPr>
            </a:lvl1pPr>
          </a:lstStyle>
          <a:p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Similar Structures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Dinos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aurs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Birds</a:t>
            </a:r>
          </a:p>
        </p:txBody>
      </p:sp>
      <p:pic>
        <p:nvPicPr>
          <p:cNvPr id="3" name="Picture 2" descr="0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9" y="2182477"/>
            <a:ext cx="8293200" cy="36830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423012" y="3289893"/>
            <a:ext cx="2209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Sharp Teeth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5215" y="3852601"/>
            <a:ext cx="921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Short Limbs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2326" y="4299685"/>
            <a:ext cx="2209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Clawed Hand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21638" y="3888994"/>
            <a:ext cx="1185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Pubis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70368" y="4422795"/>
            <a:ext cx="2209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Reversed 1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Toe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75959" y="3536114"/>
            <a:ext cx="2209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Long Tail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58323" y="3618979"/>
            <a:ext cx="2209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Long Bony Tail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48521" y="3043672"/>
            <a:ext cx="2209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Reptilian Teeth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1921" y="2629456"/>
            <a:ext cx="2209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 Clawed Hand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80170" y="3043672"/>
            <a:ext cx="220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Long forelimbs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w/ Wing-like proportion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80860" y="3782335"/>
            <a:ext cx="220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Theropod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-like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Pubis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6513" y="4948745"/>
            <a:ext cx="2209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Metatarsal Not Fused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09942" y="4519812"/>
            <a:ext cx="76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Reversed 1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Toe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91691" y="3243727"/>
            <a:ext cx="220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Furcula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(Wishbone)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42284" y="3547404"/>
            <a:ext cx="1250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Furcula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(Wishbone)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51170" y="4299685"/>
            <a:ext cx="13979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Fused Metatarsals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61202" y="4948745"/>
            <a:ext cx="2209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Reversed 1</a:t>
            </a:r>
            <a:r>
              <a:rPr lang="en-US" sz="1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Toe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77370" y="3865200"/>
            <a:ext cx="2209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Pubis Rotated </a:t>
            </a:r>
          </a:p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Backwards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193086" y="3360458"/>
            <a:ext cx="22098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Short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Pygostral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42361" y="2507591"/>
            <a:ext cx="9459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No Teeth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198" y="2043977"/>
            <a:ext cx="220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Compsognathus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Theropod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88322" y="2043977"/>
            <a:ext cx="2209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Archeoptryx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56301" y="2057877"/>
            <a:ext cx="2209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Gallus</a:t>
            </a:r>
          </a:p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(Chicken)</a:t>
            </a:r>
          </a:p>
        </p:txBody>
      </p:sp>
    </p:spTree>
    <p:extLst>
      <p:ext uri="{BB962C8B-B14F-4D97-AF65-F5344CB8AC3E}">
        <p14:creationId xmlns:p14="http://schemas.microsoft.com/office/powerpoint/2010/main" val="1202573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GN Template " id="{2099AF72-7C66-EA41-991B-DBFCA1F4D149}" vid="{E4B34D78-6278-4C47-A81E-0755FB3FEB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GN Template </Template>
  <TotalTime>2002</TotalTime>
  <Words>366</Words>
  <Application>Microsoft Office PowerPoint</Application>
  <PresentationFormat>On-screen Show (4:3)</PresentationFormat>
  <Paragraphs>69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3_Office Theme</vt:lpstr>
      <vt:lpstr> Feathered Friends</vt:lpstr>
      <vt:lpstr>PowerPoint Presentation</vt:lpstr>
      <vt:lpstr>Similar Structures in Dinosaurs and Birds</vt:lpstr>
      <vt:lpstr>Similar Structures in Dinosaurs and Birds</vt:lpstr>
      <vt:lpstr>Similar Structures in Dinosaurs and Birds</vt:lpstr>
      <vt:lpstr>Similar Structures in Dinosaurs and Birds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Aribar</cp:lastModifiedBy>
  <cp:revision>124</cp:revision>
  <dcterms:created xsi:type="dcterms:W3CDTF">2017-06-05T23:28:58Z</dcterms:created>
  <dcterms:modified xsi:type="dcterms:W3CDTF">2018-05-04T07:20:15Z</dcterms:modified>
</cp:coreProperties>
</file>