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14"/>
  </p:notesMasterIdLst>
  <p:sldIdLst>
    <p:sldId id="299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2" clrIdx="0">
    <p:extLst/>
  </p:cmAuthor>
  <p:cmAuthor id="2" name="Microsoft Office User" initials="Office [2]" lastIdx="1" clrIdx="1">
    <p:extLst/>
  </p:cmAuthor>
  <p:cmAuthor id="3" name="Microsoft Office User" initials="Office [3]" lastIdx="1" clrIdx="2">
    <p:extLst/>
  </p:cmAuthor>
  <p:cmAuthor id="4" name="Microsoft Office User" initials="Office [4]" lastIdx="1" clrIdx="3">
    <p:extLst/>
  </p:cmAuthor>
  <p:cmAuthor id="5" name="Microsoft Office User" initials="Office [5]" lastIdx="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34" autoAdjust="0"/>
    <p:restoredTop sz="90558" autoAdjust="0"/>
  </p:normalViewPr>
  <p:slideViewPr>
    <p:cSldViewPr snapToGrid="0" snapToObjects="1">
      <p:cViewPr varScale="1">
        <p:scale>
          <a:sx n="138" d="100"/>
          <a:sy n="138" d="100"/>
        </p:scale>
        <p:origin x="184" y="1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C7680-2EF0-F14C-AAE7-95CC23049BFA}" type="datetimeFigureOut">
              <a:rPr lang="en-US" smtClean="0"/>
              <a:t>5/3/18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813AB-2925-D943-866B-CA3706445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71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Relationship Id="rId3" Type="http://schemas.openxmlformats.org/officeDocument/2006/relationships/hyperlink" Target="http://evolution.berkeley.edu/evolibrary/article/evo_09" TargetMode="Externa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4" name="Shape 2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2" name="Shape 3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When closely</a:t>
            </a:r>
            <a:r>
              <a:rPr lang="en-US" baseline="0" dirty="0"/>
              <a:t> </a:t>
            </a:r>
            <a:r>
              <a:rPr lang="en-US" dirty="0"/>
              <a:t>examining bat wings and bird wings, you will find</a:t>
            </a:r>
            <a:r>
              <a:rPr lang="en-US" baseline="0" dirty="0"/>
              <a:t> that they are physically different. The bat wing is made up of flaps of skin between bones of fingers and an arm, while the feathers of a bird extend from the arm (not between the fingers). This is evidence that bats and birds do not have the same common ancestor for these traits. It is a great example of “convergent evolution,” which is when two different forms of evolution provide similar functions.</a:t>
            </a:r>
            <a:endParaRPr dirty="0"/>
          </a:p>
          <a:p>
            <a:endParaRPr lang="en-US" dirty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Additional Information: </a:t>
            </a:r>
            <a:r>
              <a:rPr lang="en-US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http://evolution.berkeley.edu/evolibrary/article/evo_09</a:t>
            </a:r>
          </a:p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6" name="Shape 3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This is a repeat of a previous slide</a:t>
            </a:r>
            <a:r>
              <a:rPr lang="en-US" baseline="0" dirty="0"/>
              <a:t>. T</a:t>
            </a:r>
            <a:r>
              <a:rPr dirty="0"/>
              <a:t>h</a:t>
            </a:r>
            <a:r>
              <a:rPr lang="en-US" dirty="0"/>
              <a:t>is</a:t>
            </a:r>
            <a:r>
              <a:rPr dirty="0"/>
              <a:t> lesson will </a:t>
            </a:r>
            <a:r>
              <a:rPr lang="en-US" dirty="0"/>
              <a:t>go </a:t>
            </a:r>
            <a:r>
              <a:rPr dirty="0"/>
              <a:t>into detail </a:t>
            </a:r>
            <a:r>
              <a:rPr lang="en-US" dirty="0"/>
              <a:t>about</a:t>
            </a:r>
            <a:r>
              <a:rPr dirty="0"/>
              <a:t> the homologous forelimb structure</a:t>
            </a:r>
            <a:r>
              <a:rPr lang="en-US" dirty="0"/>
              <a:t>s</a:t>
            </a:r>
            <a:r>
              <a:rPr dirty="0"/>
              <a:t> of mammals. Even though these four organisms live disparate lives, their evolutionary history links them through structure.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1" name="Shape 3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 repeat of a previous slide</a:t>
            </a:r>
            <a:r>
              <a:rPr lang="en-US" baseline="0" dirty="0"/>
              <a:t>. T</a:t>
            </a:r>
            <a:r>
              <a:rPr lang="en-US" dirty="0"/>
              <a:t>his lesson will go into detail about the homologous forelimb structures of mammals. Even though these four organisms live disparate lives, their evolutionary history links them through structure.</a:t>
            </a:r>
            <a:r>
              <a:rPr lang="en-US" baseline="0" dirty="0"/>
              <a:t> </a:t>
            </a:r>
            <a:r>
              <a:rPr dirty="0"/>
              <a:t> </a:t>
            </a:r>
            <a:r>
              <a:rPr lang="en-US" dirty="0"/>
              <a:t>L</a:t>
            </a:r>
            <a:r>
              <a:rPr dirty="0"/>
              <a:t>eave this picture up during the rest of the class</a:t>
            </a:r>
            <a:r>
              <a:rPr lang="en-US" dirty="0"/>
              <a:t>, for the next activity</a:t>
            </a:r>
            <a:r>
              <a:rPr lang="en-US" dirty="0" smtClean="0"/>
              <a:t>.</a:t>
            </a:r>
          </a:p>
          <a:p>
            <a:endParaRPr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4" name="Shape 29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rPr dirty="0"/>
              <a:t>Ask students to consider the following scenario</a:t>
            </a:r>
            <a:r>
              <a:rPr lang="en-US" dirty="0"/>
              <a:t>:</a:t>
            </a:r>
            <a:r>
              <a:rPr dirty="0"/>
              <a:t> Imagine you </a:t>
            </a:r>
            <a:r>
              <a:rPr lang="en-US" dirty="0"/>
              <a:t>a</a:t>
            </a:r>
            <a:r>
              <a:rPr dirty="0"/>
              <a:t>re the first scientist to ever try </a:t>
            </a:r>
            <a:r>
              <a:rPr lang="en-US" dirty="0"/>
              <a:t>to</a:t>
            </a:r>
            <a:r>
              <a:rPr dirty="0"/>
              <a:t> figure out what </a:t>
            </a:r>
            <a:r>
              <a:rPr lang="en-US" dirty="0"/>
              <a:t>groups of </a:t>
            </a:r>
            <a:r>
              <a:rPr dirty="0"/>
              <a:t>animals are related to one another. Given the specimens collected (images </a:t>
            </a:r>
            <a:r>
              <a:rPr lang="en-US" dirty="0"/>
              <a:t>o</a:t>
            </a:r>
            <a:r>
              <a:rPr dirty="0"/>
              <a:t>n this slide)</a:t>
            </a:r>
            <a:r>
              <a:rPr lang="en-US" dirty="0"/>
              <a:t>,</a:t>
            </a:r>
            <a:r>
              <a:rPr lang="en-US" baseline="0" dirty="0"/>
              <a:t> </a:t>
            </a:r>
            <a:r>
              <a:rPr dirty="0"/>
              <a:t>what</a:t>
            </a:r>
            <a:r>
              <a:rPr lang="en-US" baseline="0" dirty="0"/>
              <a:t> groupings could you make</a:t>
            </a:r>
            <a:r>
              <a:rPr dirty="0"/>
              <a:t>?</a:t>
            </a:r>
          </a:p>
          <a:p>
            <a:pPr>
              <a:defRPr sz="1100"/>
            </a:pPr>
            <a:endParaRPr dirty="0"/>
          </a:p>
          <a:p>
            <a:pPr>
              <a:defRPr sz="1100"/>
            </a:pPr>
            <a:r>
              <a:rPr lang="en-US" dirty="0"/>
              <a:t>Have</a:t>
            </a:r>
            <a:r>
              <a:rPr lang="en-US" baseline="0" dirty="0"/>
              <a:t> students w</a:t>
            </a:r>
            <a:r>
              <a:rPr dirty="0"/>
              <a:t>rite down the animals </a:t>
            </a:r>
            <a:r>
              <a:rPr lang="en-US" dirty="0"/>
              <a:t>groups</a:t>
            </a:r>
            <a:r>
              <a:rPr lang="en-US" baseline="0" dirty="0"/>
              <a:t> </a:t>
            </a:r>
            <a:r>
              <a:rPr dirty="0"/>
              <a:t>and the characteristic</a:t>
            </a:r>
            <a:r>
              <a:rPr lang="en-US" dirty="0"/>
              <a:t>s</a:t>
            </a:r>
            <a:r>
              <a:rPr dirty="0"/>
              <a:t> </a:t>
            </a:r>
            <a:r>
              <a:rPr lang="en-US" dirty="0"/>
              <a:t>they share</a:t>
            </a:r>
            <a:r>
              <a:rPr dirty="0"/>
              <a:t>.</a:t>
            </a:r>
            <a:r>
              <a:rPr lang="en-US" baseline="0" dirty="0"/>
              <a:t> </a:t>
            </a:r>
            <a:r>
              <a:rPr dirty="0"/>
              <a:t>Student answers may </a:t>
            </a:r>
            <a:r>
              <a:rPr lang="en-US" dirty="0"/>
              <a:t>be </a:t>
            </a:r>
            <a:r>
              <a:rPr dirty="0"/>
              <a:t>based on habitat, wings, fins, number of legs</a:t>
            </a:r>
            <a:r>
              <a:rPr/>
              <a:t>, </a:t>
            </a:r>
            <a:r>
              <a:rPr lang="en-US" smtClean="0"/>
              <a:t>and</a:t>
            </a:r>
            <a:r>
              <a:rPr lang="en-US" baseline="0" smtClean="0"/>
              <a:t> so on</a:t>
            </a:r>
            <a:r>
              <a:rPr smtClean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9" name="Shape 2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en-US" dirty="0"/>
              <a:t>Homologous structures are those in species species that develop from a common ancestor.</a:t>
            </a:r>
          </a:p>
          <a:p>
            <a:r>
              <a:rPr lang="en-US" dirty="0"/>
              <a:t>As an evolutionary biologist studying structures, how would </a:t>
            </a:r>
            <a:r>
              <a:rPr lang="en-US"/>
              <a:t>you re-categorize </a:t>
            </a:r>
            <a:r>
              <a:rPr lang="en-US" dirty="0"/>
              <a:t>these species?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0" name="Shape 3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Wings</a:t>
            </a:r>
            <a:r>
              <a:rPr dirty="0"/>
              <a:t>, legs, arms, </a:t>
            </a:r>
            <a:r>
              <a:rPr lang="en-US" dirty="0"/>
              <a:t>and</a:t>
            </a:r>
            <a:r>
              <a:rPr dirty="0"/>
              <a:t> flippers are built upon the same basic structure in vertebrates.</a:t>
            </a:r>
            <a:r>
              <a:rPr lang="en-US" dirty="0"/>
              <a:t> First of all, with backbones!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4" name="Shape 3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But moving forward in evolutionary history, the mammals have a particular structure </a:t>
            </a:r>
            <a:r>
              <a:rPr lang="en-US" dirty="0"/>
              <a:t>in</a:t>
            </a:r>
            <a:r>
              <a:rPr lang="en-US" baseline="0" dirty="0"/>
              <a:t> </a:t>
            </a:r>
            <a:r>
              <a:rPr dirty="0"/>
              <a:t>their forelimbs that is different from other classes of organisms. We will look deeper </a:t>
            </a:r>
            <a:r>
              <a:rPr lang="en-US" dirty="0"/>
              <a:t>at</a:t>
            </a:r>
            <a:r>
              <a:rPr dirty="0"/>
              <a:t> these connections later in th</a:t>
            </a:r>
            <a:r>
              <a:rPr lang="en-US" dirty="0"/>
              <a:t>is</a:t>
            </a:r>
            <a:r>
              <a:rPr lang="en-US" baseline="0" dirty="0"/>
              <a:t> </a:t>
            </a:r>
            <a:r>
              <a:rPr dirty="0"/>
              <a:t>lesson.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9" name="Shape 3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1" name="Shape 3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At</a:t>
            </a:r>
            <a:r>
              <a:rPr lang="en-US" baseline="0" dirty="0"/>
              <a:t> first glance, o</a:t>
            </a:r>
            <a:r>
              <a:rPr dirty="0"/>
              <a:t>ne may think that shark</a:t>
            </a:r>
            <a:r>
              <a:rPr lang="en-US" dirty="0"/>
              <a:t>s</a:t>
            </a:r>
            <a:r>
              <a:rPr dirty="0"/>
              <a:t> and whale</a:t>
            </a:r>
            <a:r>
              <a:rPr lang="en-US" dirty="0"/>
              <a:t>s</a:t>
            </a:r>
            <a:r>
              <a:rPr dirty="0"/>
              <a:t> are closely related</a:t>
            </a:r>
            <a:r>
              <a:rPr lang="en-US" dirty="0"/>
              <a:t>.</a:t>
            </a:r>
            <a:r>
              <a:rPr lang="en-US" baseline="0" dirty="0"/>
              <a:t> However, </a:t>
            </a:r>
            <a:r>
              <a:rPr dirty="0"/>
              <a:t>a biologist would </a:t>
            </a:r>
            <a:r>
              <a:rPr lang="en-US" dirty="0"/>
              <a:t>need</a:t>
            </a:r>
            <a:r>
              <a:rPr lang="en-US" baseline="0" dirty="0"/>
              <a:t> to </a:t>
            </a:r>
            <a:r>
              <a:rPr dirty="0"/>
              <a:t>look at the structure</a:t>
            </a:r>
            <a:r>
              <a:rPr lang="en-US" dirty="0"/>
              <a:t>s</a:t>
            </a:r>
            <a:r>
              <a:rPr dirty="0"/>
              <a:t> of the organisms. In this case, a comparison of shark fins and whale flippers</a:t>
            </a:r>
            <a:r>
              <a:rPr lang="en-US" dirty="0"/>
              <a:t> is particularly revealing</a:t>
            </a:r>
            <a:r>
              <a:rPr dirty="0"/>
              <a:t>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1" name="Shape 3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Though externally similar and used for similar purposes</a:t>
            </a:r>
            <a:r>
              <a:rPr lang="en-US" dirty="0"/>
              <a:t>,</a:t>
            </a:r>
            <a:r>
              <a:rPr lang="en-US" baseline="0" dirty="0"/>
              <a:t> shark fins and whale flippers have incredibly different internal structures.</a:t>
            </a:r>
            <a:r>
              <a:rPr dirty="0"/>
              <a:t> </a:t>
            </a:r>
            <a:r>
              <a:rPr lang="en-US" baseline="0" dirty="0"/>
              <a:t>This is largely because s</a:t>
            </a:r>
            <a:r>
              <a:rPr dirty="0"/>
              <a:t>harks are fish </a:t>
            </a:r>
            <a:r>
              <a:rPr lang="en-US" dirty="0"/>
              <a:t>and</a:t>
            </a:r>
            <a:r>
              <a:rPr dirty="0"/>
              <a:t> whales are mammals, </a:t>
            </a:r>
            <a:r>
              <a:rPr lang="en-US" dirty="0"/>
              <a:t>meaning</a:t>
            </a:r>
            <a:r>
              <a:rPr lang="en-US" baseline="0" dirty="0"/>
              <a:t> they have</a:t>
            </a:r>
            <a:r>
              <a:rPr dirty="0"/>
              <a:t> different evolutionary histories.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3" name="Shape 3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Another example of analogous structure</a:t>
            </a:r>
            <a:r>
              <a:rPr lang="en-US" dirty="0"/>
              <a:t>s</a:t>
            </a:r>
            <a:r>
              <a:rPr lang="en-US" baseline="0" dirty="0"/>
              <a:t> can be found in </a:t>
            </a:r>
            <a:r>
              <a:rPr dirty="0"/>
              <a:t>bat wing</a:t>
            </a:r>
            <a:r>
              <a:rPr lang="en-US" dirty="0"/>
              <a:t>s</a:t>
            </a:r>
            <a:r>
              <a:rPr dirty="0"/>
              <a:t> and bird wing</a:t>
            </a:r>
            <a:r>
              <a:rPr lang="en-US" dirty="0"/>
              <a:t>s</a:t>
            </a:r>
            <a:r>
              <a:rPr dirty="0"/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27552" y="3280990"/>
            <a:ext cx="8416448" cy="2028127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pPr algn="l"/>
            <a:r>
              <a:rPr lang="en-US" sz="4000" b="1" dirty="0">
                <a:latin typeface="Arial"/>
                <a:cs typeface="Arial"/>
              </a:rPr>
              <a:t> 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27549" y="4573694"/>
            <a:ext cx="4363562" cy="92975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8229599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E700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447800"/>
            <a:ext cx="7518399" cy="4908549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629"/>
            <a:ext cx="8229600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E700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1" y="1595718"/>
            <a:ext cx="6925732" cy="4615543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422401" y="1922009"/>
            <a:ext cx="6926263" cy="4616450"/>
          </a:xfr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4070350" cy="490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4"/>
          </p:nvPr>
        </p:nvSpPr>
        <p:spPr>
          <a:xfrm>
            <a:off x="4616450" y="1447800"/>
            <a:ext cx="4070350" cy="490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160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3025422"/>
            <a:ext cx="4070350" cy="33309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4"/>
          </p:nvPr>
        </p:nvSpPr>
        <p:spPr>
          <a:xfrm>
            <a:off x="4616450" y="3025422"/>
            <a:ext cx="4070350" cy="33309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457200" y="1447801"/>
            <a:ext cx="8229600" cy="15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630"/>
            <a:ext cx="8229599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E700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7867"/>
            <a:ext cx="8229599" cy="1343377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2" y="3081720"/>
            <a:ext cx="2667000" cy="27662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238501" y="3081720"/>
            <a:ext cx="2667000" cy="27662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19800" y="3081720"/>
            <a:ext cx="2667000" cy="27662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299"/>
            <a:ext cx="4648889" cy="14255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738822"/>
            <a:ext cx="4648889" cy="43346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147058" y="1738822"/>
            <a:ext cx="3539741" cy="43346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380"/>
            <a:ext cx="8229599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E700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9645"/>
            <a:ext cx="8229599" cy="795720"/>
          </a:xfrm>
        </p:spPr>
        <p:txBody>
          <a:bodyPr>
            <a:normAutofit/>
          </a:bodyPr>
          <a:lstStyle>
            <a:lvl1pPr marL="342900" indent="-342900">
              <a:buFont typeface="Arial"/>
              <a:buChar char="•"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53962" y="2930164"/>
            <a:ext cx="1841612" cy="23107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590800" y="2930164"/>
            <a:ext cx="1841612" cy="23107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627638" y="2930164"/>
            <a:ext cx="1841612" cy="23107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9036" y="2936506"/>
            <a:ext cx="1841612" cy="23107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30228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8489"/>
            <a:ext cx="3945467" cy="1174725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57199" y="3019660"/>
            <a:ext cx="3945467" cy="2895718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7"/>
          </p:nvPr>
        </p:nvSpPr>
        <p:spPr>
          <a:xfrm>
            <a:off x="4741333" y="1738489"/>
            <a:ext cx="3945467" cy="1174725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4741332" y="3019660"/>
            <a:ext cx="3945467" cy="2895718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52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4059"/>
            <a:ext cx="3964806" cy="952546"/>
          </a:xfrm>
        </p:spPr>
        <p:txBody>
          <a:bodyPr anchor="b">
            <a:noAutofit/>
          </a:bodyPr>
          <a:lstStyle>
            <a:lvl1pPr marL="0" indent="0">
              <a:buNone/>
              <a:defRPr sz="3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26605"/>
            <a:ext cx="3964805" cy="2427465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1800" b="0">
                <a:solidFill>
                  <a:srgbClr val="000000"/>
                </a:solidFill>
              </a:defRPr>
            </a:lvl3pPr>
            <a:lvl4pPr marL="1371600" indent="0">
              <a:buNone/>
              <a:defRPr sz="1600" b="0">
                <a:solidFill>
                  <a:srgbClr val="000000"/>
                </a:solidFill>
              </a:defRPr>
            </a:lvl4pPr>
            <a:lvl5pPr marL="1828800" indent="0">
              <a:buNone/>
              <a:defRPr sz="1600" b="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A2F9-0565-9545-B436-DEA70DC2FC9C}" type="datetimeFigureOut">
              <a:rPr lang="en-US" smtClean="0"/>
              <a:t>5/3/18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4EDD8E-658E-CC45-BAAA-7E9AAF88E83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62365" y="1576470"/>
            <a:ext cx="7619270" cy="1277647"/>
          </a:xfrm>
        </p:spPr>
        <p:txBody>
          <a:bodyPr>
            <a:normAutofit/>
          </a:bodyPr>
          <a:lstStyle>
            <a:lvl1pPr marL="342900" indent="-342900">
              <a:buFont typeface="Arial"/>
              <a:buChar char="•"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721995" y="2976339"/>
            <a:ext cx="3964806" cy="950266"/>
          </a:xfrm>
        </p:spPr>
        <p:txBody>
          <a:bodyPr anchor="b">
            <a:noAutofit/>
          </a:bodyPr>
          <a:lstStyle>
            <a:lvl1pPr marL="0" indent="0">
              <a:buNone/>
              <a:defRPr sz="3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5"/>
          </p:nvPr>
        </p:nvSpPr>
        <p:spPr>
          <a:xfrm>
            <a:off x="4721995" y="3928885"/>
            <a:ext cx="3964805" cy="2425185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1800" b="0">
                <a:solidFill>
                  <a:srgbClr val="000000"/>
                </a:solidFill>
              </a:defRPr>
            </a:lvl3pPr>
            <a:lvl4pPr marL="1371600" indent="0">
              <a:buNone/>
              <a:defRPr sz="1600" b="0">
                <a:solidFill>
                  <a:srgbClr val="000000"/>
                </a:solidFill>
              </a:defRPr>
            </a:lvl4pPr>
            <a:lvl5pPr marL="1828800" indent="0">
              <a:buNone/>
              <a:defRPr sz="1600" b="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28" y="31134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A2F9-0565-9545-B436-DEA70DC2FC9C}" type="datetimeFigureOut">
              <a:rPr lang="en-US" smtClean="0"/>
              <a:t>5/3/18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4EDD8E-658E-CC45-BAAA-7E9AAF88E83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914398" y="1482875"/>
            <a:ext cx="7366459" cy="1363652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14400" y="2846388"/>
            <a:ext cx="7366000" cy="350996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954" y="3978243"/>
            <a:ext cx="6900333" cy="1063827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355" y="7880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A2F9-0565-9545-B436-DEA70DC2FC9C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69355" y="7880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98355" y="7880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4EDD8E-658E-CC45-BAAA-7E9AAF88E8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0954" y="5042070"/>
            <a:ext cx="3608010" cy="92975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A2F9-0565-9545-B436-DEA70DC2FC9C}" type="datetimeFigureOut">
              <a:rPr lang="en-US" smtClean="0"/>
              <a:t>5/3/18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4EDD8E-658E-CC45-BAAA-7E9AAF88E8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61244"/>
            <a:ext cx="8229599" cy="5995105"/>
          </a:xfrm>
        </p:spPr>
        <p:txBody>
          <a:bodyPr>
            <a:normAutofit/>
          </a:bodyPr>
          <a:lstStyle>
            <a:lvl2pPr marL="457200" indent="0">
              <a:buNone/>
              <a:defRPr sz="2800" b="1"/>
            </a:lvl2pPr>
            <a:lvl3pPr>
              <a:defRPr sz="2800"/>
            </a:lvl3pPr>
            <a:lvl4pPr marL="1828800" indent="-457200">
              <a:buFont typeface="+mj-lt"/>
              <a:buAutoNum type="alphaUcPeriod"/>
              <a:defRPr sz="2400"/>
            </a:lvl4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304798"/>
            <a:ext cx="8229600" cy="15366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7200" y="1841489"/>
            <a:ext cx="4710899" cy="315130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4992799"/>
            <a:ext cx="8229600" cy="13635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5168099" y="1841489"/>
            <a:ext cx="3518701" cy="3151309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itle Text"/>
          <p:cNvSpPr txBox="1">
            <a:spLocks noGrp="1"/>
          </p:cNvSpPr>
          <p:nvPr>
            <p:ph type="title"/>
          </p:nvPr>
        </p:nvSpPr>
        <p:spPr>
          <a:xfrm>
            <a:off x="457198" y="0"/>
            <a:ext cx="8229601" cy="114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25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474757"/>
            <a:ext cx="8229600" cy="388159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701199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Intr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9645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hor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89" y="1575929"/>
            <a:ext cx="82296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68489" y="69659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A2F9-0565-9545-B436-DEA70DC2FC9C}" type="datetimeFigureOut">
              <a:rPr lang="en-US" smtClean="0"/>
              <a:t>5/3/18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5489" y="69659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64489" y="6965950"/>
            <a:ext cx="2133600" cy="365125"/>
          </a:xfrm>
          <a:prstGeom prst="rect">
            <a:avLst/>
          </a:prstGeom>
        </p:spPr>
        <p:txBody>
          <a:bodyPr/>
          <a:lstStyle/>
          <a:p>
            <a:fld id="{524EDD8E-658E-CC45-BAAA-7E9AAF88E8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35289" y="2755618"/>
            <a:ext cx="6648450" cy="2798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957"/>
            <a:ext cx="8229600" cy="104136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90133"/>
            <a:ext cx="8229600" cy="4786489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927"/>
            <a:ext cx="8229600" cy="118812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93050"/>
            <a:ext cx="8229600" cy="1148678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" y="2641728"/>
            <a:ext cx="8229600" cy="3714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512"/>
            <a:ext cx="82296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473129"/>
            <a:ext cx="8229600" cy="7302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7200" y="2216995"/>
            <a:ext cx="4199559" cy="3365595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5582591"/>
            <a:ext cx="8229600" cy="773759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656759" y="2216996"/>
            <a:ext cx="4030042" cy="3365594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28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8489"/>
            <a:ext cx="3945467" cy="1174725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57199" y="3019660"/>
            <a:ext cx="3945467" cy="2895718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7"/>
          </p:nvPr>
        </p:nvSpPr>
        <p:spPr>
          <a:xfrm>
            <a:off x="4741333" y="1738489"/>
            <a:ext cx="3945467" cy="1174725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4741332" y="3019660"/>
            <a:ext cx="3945467" cy="2895718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512"/>
            <a:ext cx="82296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473129"/>
            <a:ext cx="8229600" cy="112157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48641" y="2594703"/>
            <a:ext cx="4199559" cy="3563621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648200" y="2608320"/>
            <a:ext cx="4030042" cy="3550004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908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9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2" r:id="rId2"/>
    <p:sldLayoutId id="2147483716" r:id="rId3"/>
    <p:sldLayoutId id="2147483724" r:id="rId4"/>
    <p:sldLayoutId id="2147483693" r:id="rId5"/>
    <p:sldLayoutId id="2147483695" r:id="rId6"/>
    <p:sldLayoutId id="2147483694" r:id="rId7"/>
    <p:sldLayoutId id="2147483713" r:id="rId8"/>
    <p:sldLayoutId id="2147483710" r:id="rId9"/>
    <p:sldLayoutId id="2147483697" r:id="rId10"/>
    <p:sldLayoutId id="2147483698" r:id="rId11"/>
    <p:sldLayoutId id="2147483709" r:id="rId12"/>
    <p:sldLayoutId id="2147483711" r:id="rId13"/>
    <p:sldLayoutId id="2147483699" r:id="rId14"/>
    <p:sldLayoutId id="2147483714" r:id="rId15"/>
    <p:sldLayoutId id="2147483715" r:id="rId16"/>
    <p:sldLayoutId id="2147483700" r:id="rId17"/>
    <p:sldLayoutId id="2147483701" r:id="rId18"/>
    <p:sldLayoutId id="2147483705" r:id="rId19"/>
    <p:sldLayoutId id="2147483706" r:id="rId20"/>
    <p:sldLayoutId id="2147483708" r:id="rId21"/>
    <p:sldLayoutId id="2147483722" r:id="rId22"/>
    <p:sldLayoutId id="2147483726" r:id="rId23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E700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000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15.tif"/><Relationship Id="rId5" Type="http://schemas.openxmlformats.org/officeDocument/2006/relationships/image" Target="../media/image7.jpg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8" Type="http://schemas.openxmlformats.org/officeDocument/2006/relationships/image" Target="../media/image8.jp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8" Type="http://schemas.openxmlformats.org/officeDocument/2006/relationships/image" Target="../media/image8.jp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8" Type="http://schemas.openxmlformats.org/officeDocument/2006/relationships/image" Target="../media/image8.jp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8" Type="http://schemas.openxmlformats.org/officeDocument/2006/relationships/image" Target="../media/image8.jp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6.tiff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7" Type="http://schemas.openxmlformats.org/officeDocument/2006/relationships/image" Target="../media/image8.jp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8.jp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Image" descr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27093"/>
            <a:ext cx="9144001" cy="45458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Image" descr="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316038"/>
            <a:ext cx="9144001" cy="3566672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Title 1"/>
          <p:cNvSpPr txBox="1">
            <a:spLocks noGrp="1"/>
          </p:cNvSpPr>
          <p:nvPr>
            <p:ph type="title"/>
          </p:nvPr>
        </p:nvSpPr>
        <p:spPr>
          <a:xfrm>
            <a:off x="727552" y="3280990"/>
            <a:ext cx="8416448" cy="21142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D6F00"/>
                </a:solidFill>
              </a:defRPr>
            </a:lvl1pPr>
          </a:lstStyle>
          <a:p>
            <a:r>
              <a:rPr lang="en-US" dirty="0"/>
              <a:t> </a:t>
            </a:r>
            <a:r>
              <a:rPr dirty="0" smtClean="0"/>
              <a:t>Who </a:t>
            </a:r>
            <a:r>
              <a:rPr dirty="0"/>
              <a:t>is Related to Who</a:t>
            </a:r>
            <a:r>
              <a:rPr lang="en-US" dirty="0" smtClean="0"/>
              <a:t>m</a:t>
            </a:r>
            <a:r>
              <a:rPr dirty="0" smtClean="0"/>
              <a:t>?</a:t>
            </a:r>
            <a:endParaRPr dirty="0"/>
          </a:p>
        </p:txBody>
      </p:sp>
      <p:sp>
        <p:nvSpPr>
          <p:cNvPr id="282" name="Text Placeholder 2"/>
          <p:cNvSpPr txBox="1">
            <a:spLocks noGrp="1"/>
          </p:cNvSpPr>
          <p:nvPr>
            <p:ph type="body" sz="quarter" idx="13"/>
          </p:nvPr>
        </p:nvSpPr>
        <p:spPr>
          <a:xfrm>
            <a:off x="727549" y="4573694"/>
            <a:ext cx="6751280" cy="92975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  </a:t>
            </a:r>
            <a:r>
              <a:rPr dirty="0" smtClean="0"/>
              <a:t>Homologous </a:t>
            </a:r>
            <a:r>
              <a:rPr dirty="0"/>
              <a:t>and </a:t>
            </a:r>
            <a:r>
              <a:rPr dirty="0" smtClean="0"/>
              <a:t>Analogous </a:t>
            </a:r>
            <a:r>
              <a:rPr dirty="0"/>
              <a:t>Structures</a:t>
            </a:r>
          </a:p>
        </p:txBody>
      </p:sp>
    </p:spTree>
    <p:extLst>
      <p:ext uri="{BB962C8B-B14F-4D97-AF65-F5344CB8AC3E}">
        <p14:creationId xmlns:p14="http://schemas.microsoft.com/office/powerpoint/2010/main" val="22781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774" y="1243650"/>
            <a:ext cx="6784703" cy="5237889"/>
          </a:xfrm>
          <a:prstGeom prst="rect">
            <a:avLst/>
          </a:prstGeom>
        </p:spPr>
      </p:pic>
      <p:sp>
        <p:nvSpPr>
          <p:cNvPr id="365" name="Title 5"/>
          <p:cNvSpPr txBox="1">
            <a:spLocks noGrp="1"/>
          </p:cNvSpPr>
          <p:nvPr>
            <p:ph type="title"/>
          </p:nvPr>
        </p:nvSpPr>
        <p:spPr>
          <a:xfrm>
            <a:off x="479983" y="250624"/>
            <a:ext cx="8560991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D6F00"/>
                </a:solidFill>
              </a:defRPr>
            </a:lvl1pPr>
          </a:lstStyle>
          <a:p>
            <a:r>
              <a:t>Analogous Structures</a:t>
            </a:r>
          </a:p>
        </p:txBody>
      </p:sp>
      <p:pic>
        <p:nvPicPr>
          <p:cNvPr id="36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98294" y="1619681"/>
            <a:ext cx="1963056" cy="1650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 descr="021_ba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48" y="3442738"/>
            <a:ext cx="1998448" cy="3038291"/>
          </a:xfrm>
          <a:prstGeom prst="rect">
            <a:avLst/>
          </a:prstGeom>
        </p:spPr>
      </p:pic>
      <p:pic>
        <p:nvPicPr>
          <p:cNvPr id="10" name="Picture 9" descr="020_bir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467" y="1427932"/>
            <a:ext cx="2307152" cy="2331523"/>
          </a:xfrm>
          <a:prstGeom prst="rect">
            <a:avLst/>
          </a:prstGeom>
        </p:spPr>
      </p:pic>
      <p:sp>
        <p:nvSpPr>
          <p:cNvPr id="11" name="Oval"/>
          <p:cNvSpPr/>
          <p:nvPr/>
        </p:nvSpPr>
        <p:spPr>
          <a:xfrm>
            <a:off x="444488" y="3829915"/>
            <a:ext cx="2556914" cy="2468970"/>
          </a:xfrm>
          <a:prstGeom prst="ellipse">
            <a:avLst/>
          </a:prstGeom>
          <a:ln w="63500">
            <a:solidFill>
              <a:srgbClr val="FF26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2" name="Oval"/>
          <p:cNvSpPr/>
          <p:nvPr/>
        </p:nvSpPr>
        <p:spPr>
          <a:xfrm>
            <a:off x="6185186" y="1393625"/>
            <a:ext cx="2556914" cy="2468970"/>
          </a:xfrm>
          <a:prstGeom prst="ellipse">
            <a:avLst/>
          </a:prstGeom>
          <a:ln w="63500">
            <a:solidFill>
              <a:srgbClr val="FF26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4085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023_wha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39" y="3821014"/>
            <a:ext cx="2395728" cy="2389632"/>
          </a:xfrm>
          <a:prstGeom prst="rect">
            <a:avLst/>
          </a:prstGeom>
        </p:spPr>
      </p:pic>
      <p:sp>
        <p:nvSpPr>
          <p:cNvPr id="14" name="Title 5"/>
          <p:cNvSpPr txBox="1">
            <a:spLocks/>
          </p:cNvSpPr>
          <p:nvPr/>
        </p:nvSpPr>
        <p:spPr>
          <a:xfrm>
            <a:off x="1101658" y="343838"/>
            <a:ext cx="7149115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D6F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sz="3200" dirty="0"/>
              <a:t>All mammals have similar forelimb structures.</a:t>
            </a:r>
          </a:p>
        </p:txBody>
      </p:sp>
      <p:pic>
        <p:nvPicPr>
          <p:cNvPr id="16" name="Picture 15" descr="019_ca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067" y="2387233"/>
            <a:ext cx="2188464" cy="981456"/>
          </a:xfrm>
          <a:prstGeom prst="rect">
            <a:avLst/>
          </a:prstGeom>
        </p:spPr>
      </p:pic>
      <p:pic>
        <p:nvPicPr>
          <p:cNvPr id="17" name="Picture 16" descr="020_bir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948" y="1739520"/>
            <a:ext cx="1731264" cy="1749552"/>
          </a:xfrm>
          <a:prstGeom prst="rect">
            <a:avLst/>
          </a:prstGeom>
        </p:spPr>
      </p:pic>
      <p:pic>
        <p:nvPicPr>
          <p:cNvPr id="18" name="Picture 17" descr="022_mandy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9377" y="3787418"/>
            <a:ext cx="1225296" cy="2731008"/>
          </a:xfrm>
          <a:prstGeom prst="rect">
            <a:avLst/>
          </a:prstGeom>
        </p:spPr>
      </p:pic>
      <p:pic>
        <p:nvPicPr>
          <p:cNvPr id="19" name="Picture 18" descr="021_ba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329" y="3930742"/>
            <a:ext cx="1499616" cy="2279904"/>
          </a:xfrm>
          <a:prstGeom prst="rect">
            <a:avLst/>
          </a:prstGeom>
        </p:spPr>
      </p:pic>
      <p:pic>
        <p:nvPicPr>
          <p:cNvPr id="20" name="Picture 19" descr="018_shark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97" y="2161666"/>
            <a:ext cx="2194560" cy="1469136"/>
          </a:xfrm>
          <a:prstGeom prst="rect">
            <a:avLst/>
          </a:prstGeom>
        </p:spPr>
      </p:pic>
      <p:sp>
        <p:nvSpPr>
          <p:cNvPr id="21" name="Oval"/>
          <p:cNvSpPr/>
          <p:nvPr/>
        </p:nvSpPr>
        <p:spPr>
          <a:xfrm>
            <a:off x="3556575" y="1778111"/>
            <a:ext cx="1918683" cy="1852691"/>
          </a:xfrm>
          <a:prstGeom prst="ellipse">
            <a:avLst/>
          </a:prstGeom>
          <a:ln w="63500">
            <a:solidFill>
              <a:srgbClr val="FF26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2" name="Oval"/>
          <p:cNvSpPr/>
          <p:nvPr/>
        </p:nvSpPr>
        <p:spPr>
          <a:xfrm>
            <a:off x="3556575" y="4072082"/>
            <a:ext cx="1918683" cy="1852691"/>
          </a:xfrm>
          <a:prstGeom prst="ellipse">
            <a:avLst/>
          </a:prstGeom>
          <a:ln w="63500">
            <a:solidFill>
              <a:srgbClr val="FF26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3" name="Oval"/>
          <p:cNvSpPr/>
          <p:nvPr/>
        </p:nvSpPr>
        <p:spPr>
          <a:xfrm>
            <a:off x="611482" y="4072082"/>
            <a:ext cx="1918683" cy="1852691"/>
          </a:xfrm>
          <a:prstGeom prst="ellipse">
            <a:avLst/>
          </a:prstGeom>
          <a:ln w="63500">
            <a:solidFill>
              <a:srgbClr val="FF26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4" name="Oval"/>
          <p:cNvSpPr/>
          <p:nvPr/>
        </p:nvSpPr>
        <p:spPr>
          <a:xfrm>
            <a:off x="6247529" y="4091093"/>
            <a:ext cx="1918683" cy="1852691"/>
          </a:xfrm>
          <a:prstGeom prst="ellipse">
            <a:avLst/>
          </a:prstGeom>
          <a:ln w="63500">
            <a:solidFill>
              <a:srgbClr val="FF26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2680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itle 5"/>
          <p:cNvSpPr txBox="1">
            <a:spLocks noGrp="1"/>
          </p:cNvSpPr>
          <p:nvPr>
            <p:ph type="title"/>
          </p:nvPr>
        </p:nvSpPr>
        <p:spPr>
          <a:xfrm>
            <a:off x="479983" y="250624"/>
            <a:ext cx="8560991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0D6F00"/>
                </a:solidFill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All mammals 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similar forelimb structures.</a:t>
            </a:r>
          </a:p>
        </p:txBody>
      </p:sp>
      <p:pic>
        <p:nvPicPr>
          <p:cNvPr id="2" name="Picture 1" descr="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983" y="1566012"/>
            <a:ext cx="8343963" cy="51808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0860" y="6439127"/>
            <a:ext cx="2209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799" y="6437638"/>
            <a:ext cx="2209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8353" y="6437638"/>
            <a:ext cx="2209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8155" y="6439127"/>
            <a:ext cx="2209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53793" y="3029106"/>
            <a:ext cx="2209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Humerus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290" y="3902009"/>
            <a:ext cx="2209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Radius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33191" y="4552818"/>
            <a:ext cx="2209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Ulna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44828" y="4919388"/>
            <a:ext cx="2209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Carpals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350949" y="5227165"/>
            <a:ext cx="2209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Metacarpals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288194" y="5907104"/>
            <a:ext cx="2209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Phalanges</a:t>
            </a:r>
          </a:p>
        </p:txBody>
      </p:sp>
    </p:spTree>
    <p:extLst>
      <p:ext uri="{BB962C8B-B14F-4D97-AF65-F5344CB8AC3E}">
        <p14:creationId xmlns:p14="http://schemas.microsoft.com/office/powerpoint/2010/main" val="35375876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itle 5"/>
          <p:cNvSpPr txBox="1">
            <a:spLocks noGrp="1"/>
          </p:cNvSpPr>
          <p:nvPr>
            <p:ph type="title"/>
          </p:nvPr>
        </p:nvSpPr>
        <p:spPr>
          <a:xfrm>
            <a:off x="405059" y="208505"/>
            <a:ext cx="8333881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0D6F00"/>
                </a:solidFill>
              </a:defRPr>
            </a:lvl1pPr>
          </a:lstStyle>
          <a:p>
            <a:r>
              <a:t>How would you group these animals?</a:t>
            </a:r>
          </a:p>
        </p:txBody>
      </p:sp>
      <p:pic>
        <p:nvPicPr>
          <p:cNvPr id="17" name="Picture 16" descr="019_c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067" y="2387233"/>
            <a:ext cx="2188464" cy="981456"/>
          </a:xfrm>
          <a:prstGeom prst="rect">
            <a:avLst/>
          </a:prstGeom>
        </p:spPr>
      </p:pic>
      <p:pic>
        <p:nvPicPr>
          <p:cNvPr id="18" name="Picture 17" descr="020_bir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948" y="1739520"/>
            <a:ext cx="1731264" cy="1749552"/>
          </a:xfrm>
          <a:prstGeom prst="rect">
            <a:avLst/>
          </a:prstGeom>
        </p:spPr>
      </p:pic>
      <p:pic>
        <p:nvPicPr>
          <p:cNvPr id="19" name="Picture 18" descr="023_wha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39" y="3821014"/>
            <a:ext cx="2395728" cy="2389632"/>
          </a:xfrm>
          <a:prstGeom prst="rect">
            <a:avLst/>
          </a:prstGeom>
        </p:spPr>
      </p:pic>
      <p:pic>
        <p:nvPicPr>
          <p:cNvPr id="20" name="Picture 19" descr="022_mandy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9377" y="3787418"/>
            <a:ext cx="1225296" cy="2731008"/>
          </a:xfrm>
          <a:prstGeom prst="rect">
            <a:avLst/>
          </a:prstGeom>
        </p:spPr>
      </p:pic>
      <p:pic>
        <p:nvPicPr>
          <p:cNvPr id="21" name="Picture 20" descr="021_ba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329" y="3930742"/>
            <a:ext cx="1499616" cy="2279904"/>
          </a:xfrm>
          <a:prstGeom prst="rect">
            <a:avLst/>
          </a:prstGeom>
        </p:spPr>
      </p:pic>
      <p:pic>
        <p:nvPicPr>
          <p:cNvPr id="22" name="Picture 21" descr="018_shark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97" y="2161666"/>
            <a:ext cx="2194560" cy="146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594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itle 5"/>
          <p:cNvSpPr txBox="1">
            <a:spLocks noGrp="1"/>
          </p:cNvSpPr>
          <p:nvPr>
            <p:ph type="title"/>
          </p:nvPr>
        </p:nvSpPr>
        <p:spPr>
          <a:xfrm>
            <a:off x="723223" y="452718"/>
            <a:ext cx="8229601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D6F00"/>
                </a:solidFill>
              </a:defRPr>
            </a:lvl1pPr>
          </a:lstStyle>
          <a:p>
            <a:r>
              <a:t>Homologous Structures</a:t>
            </a:r>
          </a:p>
        </p:txBody>
      </p:sp>
      <p:sp>
        <p:nvSpPr>
          <p:cNvPr id="29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723223" y="1595718"/>
            <a:ext cx="7862512" cy="272830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SzPct val="100000"/>
              <a:buFont typeface="Arial"/>
              <a:buChar char="•"/>
              <a:defRPr b="1">
                <a:solidFill>
                  <a:srgbClr val="262626"/>
                </a:solidFill>
              </a:defRPr>
            </a:pPr>
            <a:r>
              <a:rPr lang="en-US" dirty="0"/>
              <a:t>Structures in different </a:t>
            </a:r>
            <a:r>
              <a:rPr lang="en-US" dirty="0">
                <a:uFill>
                  <a:solidFill>
                    <a:srgbClr val="2A9EE7"/>
                  </a:solidFill>
                </a:uFill>
              </a:rPr>
              <a:t>species</a:t>
            </a:r>
            <a:r>
              <a:rPr lang="en-US" dirty="0"/>
              <a:t> with a </a:t>
            </a:r>
            <a:r>
              <a:rPr lang="en-US" dirty="0">
                <a:solidFill>
                  <a:srgbClr val="FF0000"/>
                </a:solidFill>
              </a:rPr>
              <a:t>common ancestor or developmental </a:t>
            </a:r>
            <a:r>
              <a:rPr lang="en-US" dirty="0" smtClean="0">
                <a:solidFill>
                  <a:srgbClr val="FF0000"/>
                </a:solidFill>
              </a:rPr>
              <a:t>origin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but it depends </a:t>
            </a:r>
            <a:r>
              <a:rPr lang="en-US" dirty="0" smtClean="0">
                <a:solidFill>
                  <a:schemeClr val="tx1"/>
                </a:solidFill>
              </a:rPr>
              <a:t>how </a:t>
            </a:r>
            <a:r>
              <a:rPr lang="en-US" dirty="0">
                <a:solidFill>
                  <a:schemeClr val="tx1"/>
                </a:solidFill>
              </a:rPr>
              <a:t>far back you look!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lnSpc>
                <a:spcPct val="90000"/>
              </a:lnSpc>
              <a:buSzPct val="100000"/>
              <a:buFont typeface="Arial"/>
              <a:buChar char="•"/>
              <a:defRPr b="1">
                <a:solidFill>
                  <a:srgbClr val="262626"/>
                </a:solidFill>
              </a:defRPr>
            </a:pPr>
            <a:r>
              <a:rPr lang="en-US" dirty="0" smtClean="0"/>
              <a:t>Scientists </a:t>
            </a:r>
            <a:r>
              <a:rPr lang="en-US" dirty="0"/>
              <a:t>that study evolution would categorize them by their </a:t>
            </a:r>
            <a:r>
              <a:rPr lang="en-US" dirty="0">
                <a:solidFill>
                  <a:srgbClr val="FF0000"/>
                </a:solidFill>
              </a:rPr>
              <a:t>internal structures (i.e., bones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7" name="Picture 16" descr="019_ca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900" y="4506498"/>
            <a:ext cx="1039793" cy="466314"/>
          </a:xfrm>
          <a:prstGeom prst="rect">
            <a:avLst/>
          </a:prstGeom>
        </p:spPr>
      </p:pic>
      <p:pic>
        <p:nvPicPr>
          <p:cNvPr id="18" name="Picture 17" descr="020_bir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790" y="4257410"/>
            <a:ext cx="822567" cy="831256"/>
          </a:xfrm>
          <a:prstGeom prst="rect">
            <a:avLst/>
          </a:prstGeom>
        </p:spPr>
      </p:pic>
      <p:pic>
        <p:nvPicPr>
          <p:cNvPr id="19" name="Picture 18" descr="023_whal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790" y="5241381"/>
            <a:ext cx="1138270" cy="1135374"/>
          </a:xfrm>
          <a:prstGeom prst="rect">
            <a:avLst/>
          </a:prstGeom>
        </p:spPr>
      </p:pic>
      <p:pic>
        <p:nvPicPr>
          <p:cNvPr id="20" name="Picture 19" descr="022_mandy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857" y="5220856"/>
            <a:ext cx="582169" cy="1297570"/>
          </a:xfrm>
          <a:prstGeom prst="rect">
            <a:avLst/>
          </a:prstGeom>
        </p:spPr>
      </p:pic>
      <p:pic>
        <p:nvPicPr>
          <p:cNvPr id="21" name="Picture 20" descr="021_ba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905" y="5241381"/>
            <a:ext cx="712505" cy="1083239"/>
          </a:xfrm>
          <a:prstGeom prst="rect">
            <a:avLst/>
          </a:prstGeom>
        </p:spPr>
      </p:pic>
      <p:pic>
        <p:nvPicPr>
          <p:cNvPr id="22" name="Picture 21" descr="018_shark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635" y="4390643"/>
            <a:ext cx="1042690" cy="69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03571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itle 5"/>
          <p:cNvSpPr txBox="1">
            <a:spLocks noGrp="1"/>
          </p:cNvSpPr>
          <p:nvPr>
            <p:ph type="title"/>
          </p:nvPr>
        </p:nvSpPr>
        <p:spPr>
          <a:xfrm>
            <a:off x="291504" y="205608"/>
            <a:ext cx="8560991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0D6F00"/>
                </a:solidFill>
              </a:defRPr>
            </a:lvl1pPr>
          </a:lstStyle>
          <a:p>
            <a:r>
              <a:t>All vertebrates have similar limb structures.</a:t>
            </a:r>
          </a:p>
        </p:txBody>
      </p:sp>
      <p:pic>
        <p:nvPicPr>
          <p:cNvPr id="18" name="Picture 17" descr="019_c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067" y="2387233"/>
            <a:ext cx="2188464" cy="981456"/>
          </a:xfrm>
          <a:prstGeom prst="rect">
            <a:avLst/>
          </a:prstGeom>
        </p:spPr>
      </p:pic>
      <p:pic>
        <p:nvPicPr>
          <p:cNvPr id="19" name="Picture 18" descr="020_bir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948" y="1739520"/>
            <a:ext cx="1731264" cy="1749552"/>
          </a:xfrm>
          <a:prstGeom prst="rect">
            <a:avLst/>
          </a:prstGeom>
        </p:spPr>
      </p:pic>
      <p:pic>
        <p:nvPicPr>
          <p:cNvPr id="20" name="Picture 19" descr="023_wha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39" y="3821014"/>
            <a:ext cx="2395728" cy="2389632"/>
          </a:xfrm>
          <a:prstGeom prst="rect">
            <a:avLst/>
          </a:prstGeom>
        </p:spPr>
      </p:pic>
      <p:pic>
        <p:nvPicPr>
          <p:cNvPr id="21" name="Picture 20" descr="022_mandy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9377" y="3787418"/>
            <a:ext cx="1225296" cy="2731008"/>
          </a:xfrm>
          <a:prstGeom prst="rect">
            <a:avLst/>
          </a:prstGeom>
        </p:spPr>
      </p:pic>
      <p:pic>
        <p:nvPicPr>
          <p:cNvPr id="22" name="Picture 21" descr="021_ba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329" y="3930742"/>
            <a:ext cx="1499616" cy="2279904"/>
          </a:xfrm>
          <a:prstGeom prst="rect">
            <a:avLst/>
          </a:prstGeom>
        </p:spPr>
      </p:pic>
      <p:pic>
        <p:nvPicPr>
          <p:cNvPr id="23" name="Picture 22" descr="018_shark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97" y="2161666"/>
            <a:ext cx="2194560" cy="1469136"/>
          </a:xfrm>
          <a:prstGeom prst="rect">
            <a:avLst/>
          </a:prstGeom>
        </p:spPr>
      </p:pic>
      <p:sp>
        <p:nvSpPr>
          <p:cNvPr id="24" name="Oval">
            <a:extLst>
              <a:ext uri="{FF2B5EF4-FFF2-40B4-BE49-F238E27FC236}">
                <a16:creationId xmlns:a16="http://schemas.microsoft.com/office/drawing/2014/main" xmlns="" id="{EDF41EBC-623B-5840-A65C-FBAB4C31002A}"/>
              </a:ext>
            </a:extLst>
          </p:cNvPr>
          <p:cNvSpPr/>
          <p:nvPr/>
        </p:nvSpPr>
        <p:spPr>
          <a:xfrm>
            <a:off x="127920" y="1165881"/>
            <a:ext cx="8842038" cy="5542556"/>
          </a:xfrm>
          <a:prstGeom prst="ellipse">
            <a:avLst/>
          </a:prstGeom>
          <a:ln w="63500">
            <a:solidFill>
              <a:srgbClr val="FF26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03309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itle 5"/>
          <p:cNvSpPr txBox="1">
            <a:spLocks noGrp="1"/>
          </p:cNvSpPr>
          <p:nvPr>
            <p:ph type="title"/>
          </p:nvPr>
        </p:nvSpPr>
        <p:spPr>
          <a:xfrm>
            <a:off x="1101658" y="343838"/>
            <a:ext cx="7149115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0D6F00"/>
                </a:solidFill>
              </a:defRPr>
            </a:lvl1pPr>
          </a:lstStyle>
          <a:p>
            <a:r>
              <a:rPr dirty="0"/>
              <a:t>All mammals have similar forelimb structures.</a:t>
            </a:r>
          </a:p>
        </p:txBody>
      </p:sp>
      <p:pic>
        <p:nvPicPr>
          <p:cNvPr id="15" name="Picture 14" descr="019_c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067" y="2387233"/>
            <a:ext cx="2188464" cy="981456"/>
          </a:xfrm>
          <a:prstGeom prst="rect">
            <a:avLst/>
          </a:prstGeom>
        </p:spPr>
      </p:pic>
      <p:pic>
        <p:nvPicPr>
          <p:cNvPr id="16" name="Picture 15" descr="020_bir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948" y="1739520"/>
            <a:ext cx="1731264" cy="1749552"/>
          </a:xfrm>
          <a:prstGeom prst="rect">
            <a:avLst/>
          </a:prstGeom>
        </p:spPr>
      </p:pic>
      <p:pic>
        <p:nvPicPr>
          <p:cNvPr id="17" name="Picture 16" descr="023_wha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39" y="3821014"/>
            <a:ext cx="2395728" cy="2389632"/>
          </a:xfrm>
          <a:prstGeom prst="rect">
            <a:avLst/>
          </a:prstGeom>
        </p:spPr>
      </p:pic>
      <p:pic>
        <p:nvPicPr>
          <p:cNvPr id="18" name="Picture 17" descr="022_mandy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9377" y="3787418"/>
            <a:ext cx="1225296" cy="2731008"/>
          </a:xfrm>
          <a:prstGeom prst="rect">
            <a:avLst/>
          </a:prstGeom>
        </p:spPr>
      </p:pic>
      <p:pic>
        <p:nvPicPr>
          <p:cNvPr id="19" name="Picture 18" descr="021_ba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329" y="3930742"/>
            <a:ext cx="1499616" cy="2279904"/>
          </a:xfrm>
          <a:prstGeom prst="rect">
            <a:avLst/>
          </a:prstGeom>
        </p:spPr>
      </p:pic>
      <p:pic>
        <p:nvPicPr>
          <p:cNvPr id="20" name="Picture 19" descr="018_shark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97" y="2161666"/>
            <a:ext cx="2194560" cy="1469136"/>
          </a:xfrm>
          <a:prstGeom prst="rect">
            <a:avLst/>
          </a:prstGeom>
        </p:spPr>
      </p:pic>
      <p:sp>
        <p:nvSpPr>
          <p:cNvPr id="21" name="Oval"/>
          <p:cNvSpPr/>
          <p:nvPr/>
        </p:nvSpPr>
        <p:spPr>
          <a:xfrm>
            <a:off x="3556575" y="1778111"/>
            <a:ext cx="1918683" cy="1852691"/>
          </a:xfrm>
          <a:prstGeom prst="ellipse">
            <a:avLst/>
          </a:prstGeom>
          <a:ln w="63500">
            <a:solidFill>
              <a:srgbClr val="FF26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5" name="Oval"/>
          <p:cNvSpPr/>
          <p:nvPr/>
        </p:nvSpPr>
        <p:spPr>
          <a:xfrm>
            <a:off x="3556575" y="4072082"/>
            <a:ext cx="1918683" cy="1852691"/>
          </a:xfrm>
          <a:prstGeom prst="ellipse">
            <a:avLst/>
          </a:prstGeom>
          <a:ln w="63500">
            <a:solidFill>
              <a:srgbClr val="FF26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6" name="Oval"/>
          <p:cNvSpPr/>
          <p:nvPr/>
        </p:nvSpPr>
        <p:spPr>
          <a:xfrm>
            <a:off x="611482" y="4072082"/>
            <a:ext cx="1918683" cy="1852691"/>
          </a:xfrm>
          <a:prstGeom prst="ellipse">
            <a:avLst/>
          </a:prstGeom>
          <a:ln w="63500">
            <a:solidFill>
              <a:srgbClr val="FF26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7" name="Oval"/>
          <p:cNvSpPr/>
          <p:nvPr/>
        </p:nvSpPr>
        <p:spPr>
          <a:xfrm>
            <a:off x="6247529" y="4091093"/>
            <a:ext cx="1918683" cy="1852691"/>
          </a:xfrm>
          <a:prstGeom prst="ellipse">
            <a:avLst/>
          </a:prstGeom>
          <a:ln w="63500">
            <a:solidFill>
              <a:srgbClr val="FF26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0757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itle 5"/>
          <p:cNvSpPr txBox="1">
            <a:spLocks noGrp="1"/>
          </p:cNvSpPr>
          <p:nvPr>
            <p:ph type="title"/>
          </p:nvPr>
        </p:nvSpPr>
        <p:spPr>
          <a:xfrm>
            <a:off x="777922" y="452718"/>
            <a:ext cx="8229601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D6F00"/>
                </a:solidFill>
              </a:defRPr>
            </a:lvl1pPr>
          </a:lstStyle>
          <a:p>
            <a:r>
              <a:rPr dirty="0"/>
              <a:t>Analogous Structures</a:t>
            </a:r>
          </a:p>
        </p:txBody>
      </p:sp>
      <p:sp>
        <p:nvSpPr>
          <p:cNvPr id="32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777922" y="1595718"/>
            <a:ext cx="7588156" cy="43001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SzPct val="100000"/>
              <a:buFont typeface="Arial"/>
              <a:buChar char="•"/>
              <a:defRPr b="1">
                <a:solidFill>
                  <a:srgbClr val="262626"/>
                </a:solidFill>
              </a:defRPr>
            </a:pPr>
            <a:r>
              <a:rPr dirty="0"/>
              <a:t>Various structures in different </a:t>
            </a:r>
            <a:r>
              <a:rPr dirty="0">
                <a:uFill>
                  <a:solidFill>
                    <a:srgbClr val="2A9EE7"/>
                  </a:solidFill>
                </a:uFill>
              </a:rPr>
              <a:t>species</a:t>
            </a:r>
            <a:r>
              <a:rPr dirty="0"/>
              <a:t> </a:t>
            </a:r>
            <a:r>
              <a:rPr lang="en-US" dirty="0"/>
              <a:t>that have </a:t>
            </a:r>
            <a:r>
              <a:rPr dirty="0"/>
              <a:t>the </a:t>
            </a:r>
            <a:r>
              <a:rPr dirty="0">
                <a:solidFill>
                  <a:srgbClr val="FF0000"/>
                </a:solidFill>
              </a:rPr>
              <a:t>same function</a:t>
            </a:r>
            <a:r>
              <a:rPr lang="en-US" dirty="0"/>
              <a:t>,</a:t>
            </a:r>
            <a:r>
              <a:rPr dirty="0"/>
              <a:t> but </a:t>
            </a:r>
            <a:r>
              <a:rPr lang="en-US" dirty="0"/>
              <a:t>that</a:t>
            </a:r>
            <a:r>
              <a:rPr dirty="0"/>
              <a:t> evolved separately</a:t>
            </a:r>
            <a:r>
              <a:rPr lang="en-US" dirty="0"/>
              <a:t> and</a:t>
            </a:r>
            <a:r>
              <a:rPr dirty="0"/>
              <a:t> thus </a:t>
            </a:r>
            <a:r>
              <a:rPr dirty="0">
                <a:solidFill>
                  <a:srgbClr val="FF0000"/>
                </a:solidFill>
              </a:rPr>
              <a:t>do not share </a:t>
            </a: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dirty="0" smtClean="0">
                <a:solidFill>
                  <a:srgbClr val="FF0000"/>
                </a:solidFill>
              </a:rPr>
              <a:t>common </a:t>
            </a:r>
            <a:r>
              <a:rPr dirty="0">
                <a:solidFill>
                  <a:srgbClr val="FF0000"/>
                </a:solidFill>
                <a:uFill>
                  <a:solidFill>
                    <a:srgbClr val="2A9EE7"/>
                  </a:solidFill>
                </a:uFill>
              </a:rPr>
              <a:t>ancestor</a:t>
            </a:r>
            <a:r>
              <a:rPr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lnSpc>
                <a:spcPct val="90000"/>
              </a:lnSpc>
              <a:buSzPct val="100000"/>
              <a:buFont typeface="Arial"/>
              <a:buChar char="•"/>
              <a:defRPr b="1">
                <a:solidFill>
                  <a:srgbClr val="262626"/>
                </a:solidFill>
              </a:defRPr>
            </a:pPr>
            <a:r>
              <a:rPr lang="en-US" dirty="0"/>
              <a:t>Animals that look similar on the outside may not look </a:t>
            </a:r>
            <a:r>
              <a:rPr lang="en-US" dirty="0" smtClean="0"/>
              <a:t>the </a:t>
            </a:r>
            <a:r>
              <a:rPr lang="en-US" dirty="0"/>
              <a:t>same on the inside.</a:t>
            </a:r>
            <a:endParaRPr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140874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itle 5"/>
          <p:cNvSpPr txBox="1">
            <a:spLocks noGrp="1"/>
          </p:cNvSpPr>
          <p:nvPr>
            <p:ph type="title"/>
          </p:nvPr>
        </p:nvSpPr>
        <p:spPr>
          <a:xfrm>
            <a:off x="479983" y="250624"/>
            <a:ext cx="8560991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D6F00"/>
                </a:solidFill>
              </a:defRPr>
            </a:lvl1pPr>
          </a:lstStyle>
          <a:p>
            <a:r>
              <a:t>Analogous Structures</a:t>
            </a:r>
          </a:p>
        </p:txBody>
      </p:sp>
      <p:pic>
        <p:nvPicPr>
          <p:cNvPr id="33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98294" y="1619681"/>
            <a:ext cx="1963056" cy="1650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12" descr="019_ca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067" y="2387233"/>
            <a:ext cx="2188464" cy="981456"/>
          </a:xfrm>
          <a:prstGeom prst="rect">
            <a:avLst/>
          </a:prstGeom>
        </p:spPr>
      </p:pic>
      <p:pic>
        <p:nvPicPr>
          <p:cNvPr id="14" name="Picture 13" descr="020_bir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948" y="1739520"/>
            <a:ext cx="1731264" cy="1749552"/>
          </a:xfrm>
          <a:prstGeom prst="rect">
            <a:avLst/>
          </a:prstGeom>
        </p:spPr>
      </p:pic>
      <p:pic>
        <p:nvPicPr>
          <p:cNvPr id="15" name="Picture 14" descr="023_whal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39" y="3821014"/>
            <a:ext cx="2395728" cy="2389632"/>
          </a:xfrm>
          <a:prstGeom prst="rect">
            <a:avLst/>
          </a:prstGeom>
        </p:spPr>
      </p:pic>
      <p:pic>
        <p:nvPicPr>
          <p:cNvPr id="16" name="Picture 15" descr="022_mandy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9377" y="3787418"/>
            <a:ext cx="1225296" cy="2731008"/>
          </a:xfrm>
          <a:prstGeom prst="rect">
            <a:avLst/>
          </a:prstGeom>
        </p:spPr>
      </p:pic>
      <p:pic>
        <p:nvPicPr>
          <p:cNvPr id="17" name="Picture 16" descr="021_bat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329" y="3930742"/>
            <a:ext cx="1499616" cy="2279904"/>
          </a:xfrm>
          <a:prstGeom prst="rect">
            <a:avLst/>
          </a:prstGeom>
        </p:spPr>
      </p:pic>
      <p:pic>
        <p:nvPicPr>
          <p:cNvPr id="18" name="Picture 17" descr="018_shark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97" y="2161666"/>
            <a:ext cx="2194560" cy="1469136"/>
          </a:xfrm>
          <a:prstGeom prst="rect">
            <a:avLst/>
          </a:prstGeom>
        </p:spPr>
      </p:pic>
      <p:sp>
        <p:nvSpPr>
          <p:cNvPr id="19" name="Oval"/>
          <p:cNvSpPr/>
          <p:nvPr/>
        </p:nvSpPr>
        <p:spPr>
          <a:xfrm>
            <a:off x="510597" y="1934727"/>
            <a:ext cx="1918683" cy="1852691"/>
          </a:xfrm>
          <a:prstGeom prst="ellipse">
            <a:avLst/>
          </a:prstGeom>
          <a:ln w="63500">
            <a:solidFill>
              <a:srgbClr val="FF26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0" name="Oval"/>
          <p:cNvSpPr/>
          <p:nvPr/>
        </p:nvSpPr>
        <p:spPr>
          <a:xfrm>
            <a:off x="6157539" y="4087995"/>
            <a:ext cx="1918683" cy="1852691"/>
          </a:xfrm>
          <a:prstGeom prst="ellipse">
            <a:avLst/>
          </a:prstGeom>
          <a:ln w="63500">
            <a:solidFill>
              <a:srgbClr val="FF26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83736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023_wha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6827" y="3542099"/>
            <a:ext cx="3324360" cy="3315901"/>
          </a:xfrm>
          <a:prstGeom prst="rect">
            <a:avLst/>
          </a:prstGeom>
        </p:spPr>
      </p:pic>
      <p:sp>
        <p:nvSpPr>
          <p:cNvPr id="344" name="Title 5"/>
          <p:cNvSpPr txBox="1">
            <a:spLocks noGrp="1"/>
          </p:cNvSpPr>
          <p:nvPr>
            <p:ph type="title"/>
          </p:nvPr>
        </p:nvSpPr>
        <p:spPr>
          <a:xfrm>
            <a:off x="479983" y="250624"/>
            <a:ext cx="8560991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D6F00"/>
                </a:solidFill>
              </a:defRPr>
            </a:lvl1pPr>
          </a:lstStyle>
          <a:p>
            <a:r>
              <a:t>Analogous Structures</a:t>
            </a:r>
          </a:p>
        </p:txBody>
      </p:sp>
      <p:pic>
        <p:nvPicPr>
          <p:cNvPr id="349" name="Image" descr="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9113" y="4142630"/>
            <a:ext cx="2233072" cy="1623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0036_fi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983" y="4179992"/>
            <a:ext cx="3809301" cy="2295475"/>
          </a:xfrm>
          <a:prstGeom prst="rect">
            <a:avLst/>
          </a:prstGeom>
        </p:spPr>
      </p:pic>
      <p:pic>
        <p:nvPicPr>
          <p:cNvPr id="3" name="Picture 2" descr="037_fin0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6677" y="197230"/>
            <a:ext cx="2356247" cy="3767772"/>
          </a:xfrm>
          <a:prstGeom prst="rect">
            <a:avLst/>
          </a:prstGeom>
        </p:spPr>
      </p:pic>
      <p:pic>
        <p:nvPicPr>
          <p:cNvPr id="13" name="Picture 12" descr="018_shark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983" y="1620563"/>
            <a:ext cx="3171673" cy="2123259"/>
          </a:xfrm>
          <a:prstGeom prst="rect">
            <a:avLst/>
          </a:prstGeom>
        </p:spPr>
      </p:pic>
      <p:sp>
        <p:nvSpPr>
          <p:cNvPr id="14" name="Oval"/>
          <p:cNvSpPr/>
          <p:nvPr/>
        </p:nvSpPr>
        <p:spPr>
          <a:xfrm>
            <a:off x="479984" y="1393625"/>
            <a:ext cx="2772964" cy="2677589"/>
          </a:xfrm>
          <a:prstGeom prst="ellipse">
            <a:avLst/>
          </a:prstGeom>
          <a:ln w="63500">
            <a:solidFill>
              <a:srgbClr val="FF26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6" name="Oval"/>
          <p:cNvSpPr/>
          <p:nvPr/>
        </p:nvSpPr>
        <p:spPr>
          <a:xfrm>
            <a:off x="5541739" y="4017210"/>
            <a:ext cx="2662403" cy="2570831"/>
          </a:xfrm>
          <a:prstGeom prst="ellipse">
            <a:avLst/>
          </a:prstGeom>
          <a:ln w="63500">
            <a:solidFill>
              <a:srgbClr val="FF26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63134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021_b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329" y="3930742"/>
            <a:ext cx="1499616" cy="2279904"/>
          </a:xfrm>
          <a:prstGeom prst="rect">
            <a:avLst/>
          </a:prstGeom>
        </p:spPr>
      </p:pic>
      <p:sp>
        <p:nvSpPr>
          <p:cNvPr id="354" name="Title 5"/>
          <p:cNvSpPr txBox="1">
            <a:spLocks noGrp="1"/>
          </p:cNvSpPr>
          <p:nvPr>
            <p:ph type="title"/>
          </p:nvPr>
        </p:nvSpPr>
        <p:spPr>
          <a:xfrm>
            <a:off x="479983" y="250624"/>
            <a:ext cx="8560991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D6F00"/>
                </a:solidFill>
              </a:defRPr>
            </a:lvl1pPr>
          </a:lstStyle>
          <a:p>
            <a:r>
              <a:t>Analogous Structures</a:t>
            </a:r>
          </a:p>
        </p:txBody>
      </p:sp>
      <p:pic>
        <p:nvPicPr>
          <p:cNvPr id="12" name="Picture 11" descr="019_ca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067" y="2387233"/>
            <a:ext cx="2188464" cy="981456"/>
          </a:xfrm>
          <a:prstGeom prst="rect">
            <a:avLst/>
          </a:prstGeom>
        </p:spPr>
      </p:pic>
      <p:pic>
        <p:nvPicPr>
          <p:cNvPr id="13" name="Picture 12" descr="020_bir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948" y="1739520"/>
            <a:ext cx="1731264" cy="1749552"/>
          </a:xfrm>
          <a:prstGeom prst="rect">
            <a:avLst/>
          </a:prstGeom>
        </p:spPr>
      </p:pic>
      <p:pic>
        <p:nvPicPr>
          <p:cNvPr id="14" name="Picture 13" descr="023_whal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39" y="3821014"/>
            <a:ext cx="2395728" cy="2389632"/>
          </a:xfrm>
          <a:prstGeom prst="rect">
            <a:avLst/>
          </a:prstGeom>
        </p:spPr>
      </p:pic>
      <p:pic>
        <p:nvPicPr>
          <p:cNvPr id="15" name="Picture 14" descr="022_mandy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9377" y="3787418"/>
            <a:ext cx="1225296" cy="2731008"/>
          </a:xfrm>
          <a:prstGeom prst="rect">
            <a:avLst/>
          </a:prstGeom>
        </p:spPr>
      </p:pic>
      <p:pic>
        <p:nvPicPr>
          <p:cNvPr id="17" name="Picture 16" descr="018_shark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97" y="2161666"/>
            <a:ext cx="2194560" cy="1469136"/>
          </a:xfrm>
          <a:prstGeom prst="rect">
            <a:avLst/>
          </a:prstGeom>
        </p:spPr>
      </p:pic>
      <p:sp>
        <p:nvSpPr>
          <p:cNvPr id="18" name="Oval"/>
          <p:cNvSpPr/>
          <p:nvPr/>
        </p:nvSpPr>
        <p:spPr>
          <a:xfrm>
            <a:off x="601969" y="4175810"/>
            <a:ext cx="1918683" cy="1852691"/>
          </a:xfrm>
          <a:prstGeom prst="ellipse">
            <a:avLst/>
          </a:prstGeom>
          <a:ln w="63500">
            <a:solidFill>
              <a:srgbClr val="FF26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9" name="Oval"/>
          <p:cNvSpPr/>
          <p:nvPr/>
        </p:nvSpPr>
        <p:spPr>
          <a:xfrm>
            <a:off x="6342667" y="1739520"/>
            <a:ext cx="1918683" cy="1852691"/>
          </a:xfrm>
          <a:prstGeom prst="ellipse">
            <a:avLst/>
          </a:prstGeom>
          <a:ln w="63500">
            <a:solidFill>
              <a:srgbClr val="FF26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24653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N Template " id="{2099AF72-7C66-EA41-991B-DBFCA1F4D149}" vid="{E4B34D78-6278-4C47-A81E-0755FB3FEB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GN Template </Template>
  <TotalTime>2002</TotalTime>
  <Words>628</Words>
  <Application>Microsoft Macintosh PowerPoint</Application>
  <PresentationFormat>On-screen Show (4:3)</PresentationFormat>
  <Paragraphs>42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Arial</vt:lpstr>
      <vt:lpstr>3_Office Theme</vt:lpstr>
      <vt:lpstr> Who is Related to Whom?</vt:lpstr>
      <vt:lpstr>How would you group these animals?</vt:lpstr>
      <vt:lpstr>Homologous Structures</vt:lpstr>
      <vt:lpstr>All vertebrates have similar limb structures.</vt:lpstr>
      <vt:lpstr>All mammals have similar forelimb structures.</vt:lpstr>
      <vt:lpstr>Analogous Structures</vt:lpstr>
      <vt:lpstr>Analogous Structures</vt:lpstr>
      <vt:lpstr>Analogous Structures</vt:lpstr>
      <vt:lpstr>Analogous Structures</vt:lpstr>
      <vt:lpstr>Analogous Structures</vt:lpstr>
      <vt:lpstr>PowerPoint Presentation</vt:lpstr>
      <vt:lpstr>All mammals have similar forelimb structures.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Eugene Cordero</cp:lastModifiedBy>
  <cp:revision>124</cp:revision>
  <dcterms:created xsi:type="dcterms:W3CDTF">2017-06-05T23:28:58Z</dcterms:created>
  <dcterms:modified xsi:type="dcterms:W3CDTF">2018-05-03T23:38:04Z</dcterms:modified>
</cp:coreProperties>
</file>