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10"/>
  </p:notesMasterIdLst>
  <p:sldIdLst>
    <p:sldId id="312" r:id="rId2"/>
    <p:sldId id="313" r:id="rId3"/>
    <p:sldId id="314" r:id="rId4"/>
    <p:sldId id="315" r:id="rId5"/>
    <p:sldId id="316" r:id="rId6"/>
    <p:sldId id="317" r:id="rId7"/>
    <p:sldId id="318" r:id="rId8"/>
    <p:sldId id="31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2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  <p:cmAuthor id="5" name="Microsoft Office User" initials="Office [5]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4" autoAdjust="0"/>
    <p:restoredTop sz="90533" autoAdjust="0"/>
  </p:normalViewPr>
  <p:slideViewPr>
    <p:cSldViewPr snapToGrid="0" snapToObjects="1">
      <p:cViewPr varScale="1">
        <p:scale>
          <a:sx n="106" d="100"/>
          <a:sy n="106" d="100"/>
        </p:scale>
        <p:origin x="-20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C7680-2EF0-F14C-AAE7-95CC23049BFA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813AB-2925-D943-866B-CA370644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7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3" name="Shape 2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How </a:t>
            </a:r>
            <a:r>
              <a:rPr lang="en-US" dirty="0" smtClean="0"/>
              <a:t>will you </a:t>
            </a:r>
            <a:r>
              <a:rPr dirty="0" smtClean="0"/>
              <a:t>look </a:t>
            </a:r>
            <a:r>
              <a:rPr dirty="0"/>
              <a:t>when you grow </a:t>
            </a:r>
            <a:r>
              <a:rPr dirty="0" smtClean="0"/>
              <a:t>up</a:t>
            </a:r>
            <a:r>
              <a:rPr lang="en-US" dirty="0" smtClean="0"/>
              <a:t>?</a:t>
            </a:r>
            <a:r>
              <a:rPr dirty="0" smtClean="0"/>
              <a:t> </a:t>
            </a:r>
            <a:r>
              <a:rPr dirty="0"/>
              <a:t>Your genes </a:t>
            </a:r>
            <a:r>
              <a:rPr lang="en-US" dirty="0" smtClean="0"/>
              <a:t>can </a:t>
            </a:r>
            <a:r>
              <a:rPr dirty="0" smtClean="0"/>
              <a:t>give </a:t>
            </a:r>
            <a:r>
              <a:rPr dirty="0"/>
              <a:t>you a pretty good sense of </a:t>
            </a:r>
            <a:r>
              <a:rPr lang="en-US" dirty="0" smtClean="0"/>
              <a:t>this.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3" name="Shape 3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rPr dirty="0" smtClean="0"/>
              <a:t>This </a:t>
            </a:r>
            <a:r>
              <a:rPr lang="en-US" dirty="0" smtClean="0"/>
              <a:t>slide</a:t>
            </a:r>
            <a:r>
              <a:rPr dirty="0" smtClean="0"/>
              <a:t> </a:t>
            </a:r>
            <a:r>
              <a:rPr dirty="0"/>
              <a:t>shows the process of gastrulation. </a:t>
            </a:r>
            <a:r>
              <a:rPr lang="en-US" dirty="0" smtClean="0"/>
              <a:t>D</a:t>
            </a:r>
            <a:r>
              <a:rPr dirty="0" smtClean="0"/>
              <a:t>etail </a:t>
            </a:r>
            <a:r>
              <a:rPr dirty="0"/>
              <a:t>of this process is not necessary for </a:t>
            </a:r>
            <a:r>
              <a:rPr lang="en-US" dirty="0" smtClean="0"/>
              <a:t>this </a:t>
            </a:r>
            <a:r>
              <a:rPr dirty="0" smtClean="0"/>
              <a:t>unit</a:t>
            </a:r>
            <a:r>
              <a:rPr dirty="0"/>
              <a:t>. The image </a:t>
            </a:r>
            <a:r>
              <a:rPr dirty="0" smtClean="0"/>
              <a:t>can </a:t>
            </a:r>
            <a:r>
              <a:rPr dirty="0"/>
              <a:t>be explained as the very first divisions of cells of a living thing. This is the </a:t>
            </a:r>
            <a:r>
              <a:rPr dirty="0" smtClean="0"/>
              <a:t>first </a:t>
            </a:r>
            <a:r>
              <a:rPr dirty="0"/>
              <a:t>place where the most basic definitions of structure are created. </a:t>
            </a:r>
          </a:p>
          <a:p>
            <a:pPr>
              <a:defRPr sz="1100"/>
            </a:pPr>
            <a:endParaRPr dirty="0"/>
          </a:p>
          <a:p>
            <a:pPr>
              <a:defRPr sz="1100"/>
            </a:pPr>
            <a:r>
              <a:rPr dirty="0"/>
              <a:t>The </a:t>
            </a:r>
            <a:r>
              <a:rPr lang="en-US" dirty="0" smtClean="0"/>
              <a:t>important element here is </a:t>
            </a:r>
            <a:r>
              <a:rPr dirty="0" smtClean="0"/>
              <a:t>the ectoderm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/>
              <a:t>which is the external "skin" </a:t>
            </a:r>
            <a:r>
              <a:rPr dirty="0" smtClean="0"/>
              <a:t>layer</a:t>
            </a:r>
            <a:r>
              <a:rPr lang="en-US" dirty="0" smtClean="0"/>
              <a:t> at this stage</a:t>
            </a:r>
            <a:r>
              <a:rPr dirty="0" smtClean="0"/>
              <a:t>.</a:t>
            </a:r>
            <a:r>
              <a:rPr lang="en-US" baseline="0" dirty="0" smtClean="0"/>
              <a:t> The ectoderm will later </a:t>
            </a:r>
            <a:r>
              <a:rPr dirty="0" smtClean="0"/>
              <a:t>be </a:t>
            </a:r>
            <a:r>
              <a:rPr dirty="0"/>
              <a:t>responsible for </a:t>
            </a:r>
            <a:r>
              <a:rPr dirty="0" smtClean="0"/>
              <a:t>creati</a:t>
            </a:r>
            <a:r>
              <a:rPr lang="en-US" dirty="0" smtClean="0"/>
              <a:t>ng</a:t>
            </a:r>
            <a:r>
              <a:rPr dirty="0" smtClean="0"/>
              <a:t> </a:t>
            </a:r>
            <a:r>
              <a:rPr dirty="0"/>
              <a:t>the nervous system (spine, peripheral </a:t>
            </a:r>
            <a:r>
              <a:rPr dirty="0" smtClean="0"/>
              <a:t>nerves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/>
              <a:t>and brain</a:t>
            </a:r>
            <a:r>
              <a:rPr dirty="0" smtClean="0"/>
              <a:t>),</a:t>
            </a:r>
            <a:r>
              <a:rPr lang="en-US" dirty="0" smtClean="0"/>
              <a:t> </a:t>
            </a:r>
            <a:r>
              <a:rPr dirty="0" smtClean="0"/>
              <a:t>tooth enamel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/>
              <a:t>and the epidermis (a layer of skin in </a:t>
            </a:r>
            <a:r>
              <a:rPr dirty="0" smtClean="0"/>
              <a:t>animals</a:t>
            </a:r>
            <a:r>
              <a:rPr lang="en-US" dirty="0" smtClean="0"/>
              <a:t>)</a:t>
            </a:r>
            <a:r>
              <a:rPr dirty="0" smtClean="0"/>
              <a:t>. </a:t>
            </a:r>
            <a:r>
              <a:rPr dirty="0"/>
              <a:t>It also forms the lining of </a:t>
            </a:r>
            <a:r>
              <a:rPr lang="en-US" dirty="0" smtClean="0"/>
              <a:t>the </a:t>
            </a:r>
            <a:r>
              <a:rPr dirty="0" smtClean="0"/>
              <a:t>mouth</a:t>
            </a:r>
            <a:r>
              <a:rPr dirty="0"/>
              <a:t>, anus, nostrils, sweat glands, </a:t>
            </a:r>
            <a:r>
              <a:rPr dirty="0" smtClean="0"/>
              <a:t>hair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/>
              <a:t>and nails.</a:t>
            </a:r>
          </a:p>
          <a:p>
            <a:pPr>
              <a:defRPr sz="1100"/>
            </a:pPr>
            <a:endParaRPr dirty="0"/>
          </a:p>
          <a:p>
            <a:pPr>
              <a:defRPr sz="1100"/>
            </a:pPr>
            <a:r>
              <a:rPr dirty="0"/>
              <a:t>This diagram is </a:t>
            </a:r>
            <a:r>
              <a:rPr dirty="0" smtClean="0"/>
              <a:t>color</a:t>
            </a:r>
            <a:r>
              <a:rPr lang="en-US" dirty="0" smtClean="0"/>
              <a:t>-</a:t>
            </a:r>
            <a:r>
              <a:rPr dirty="0" smtClean="0"/>
              <a:t>coded</a:t>
            </a:r>
            <a:r>
              <a:rPr lang="en-US" baseline="0" dirty="0" smtClean="0"/>
              <a:t> as follows:</a:t>
            </a:r>
            <a:endParaRPr lang="en-US" dirty="0" smtClean="0"/>
          </a:p>
          <a:p>
            <a:pPr>
              <a:defRPr sz="1100"/>
            </a:pPr>
            <a:r>
              <a:rPr dirty="0" smtClean="0"/>
              <a:t>Ectoderm</a:t>
            </a:r>
            <a:r>
              <a:rPr lang="en-US" baseline="0" dirty="0" smtClean="0"/>
              <a:t> = B</a:t>
            </a:r>
            <a:r>
              <a:rPr dirty="0" smtClean="0"/>
              <a:t>lue</a:t>
            </a:r>
            <a:endParaRPr lang="en-US" dirty="0" smtClean="0"/>
          </a:p>
          <a:p>
            <a:pPr>
              <a:defRPr sz="1100"/>
            </a:pPr>
            <a:r>
              <a:rPr dirty="0" smtClean="0"/>
              <a:t>Endoderm</a:t>
            </a:r>
            <a:r>
              <a:rPr lang="en-US" baseline="0" dirty="0" smtClean="0"/>
              <a:t> =</a:t>
            </a:r>
            <a:r>
              <a:rPr dirty="0" smtClean="0"/>
              <a:t> </a:t>
            </a:r>
            <a:r>
              <a:rPr lang="en-US" dirty="0" smtClean="0"/>
              <a:t>G</a:t>
            </a:r>
            <a:r>
              <a:rPr dirty="0" smtClean="0"/>
              <a:t>reen</a:t>
            </a:r>
            <a:endParaRPr lang="en-US" dirty="0" smtClean="0"/>
          </a:p>
          <a:p>
            <a:pPr>
              <a:defRPr sz="1100"/>
            </a:pPr>
            <a:r>
              <a:rPr dirty="0" smtClean="0"/>
              <a:t>Blastocoel </a:t>
            </a:r>
            <a:r>
              <a:rPr dirty="0"/>
              <a:t>(the yolk </a:t>
            </a:r>
            <a:r>
              <a:rPr dirty="0" smtClean="0"/>
              <a:t>sack)</a:t>
            </a:r>
            <a:r>
              <a:rPr lang="en-US" baseline="0" dirty="0" smtClean="0"/>
              <a:t> = Y</a:t>
            </a:r>
            <a:r>
              <a:rPr dirty="0" smtClean="0"/>
              <a:t>ellow</a:t>
            </a:r>
            <a:endParaRPr lang="en-US" dirty="0" smtClean="0"/>
          </a:p>
          <a:p>
            <a:pPr>
              <a:defRPr sz="1100"/>
            </a:pPr>
            <a:r>
              <a:rPr dirty="0" smtClean="0"/>
              <a:t>Archenteron </a:t>
            </a:r>
            <a:r>
              <a:rPr dirty="0"/>
              <a:t>(the </a:t>
            </a:r>
            <a:r>
              <a:rPr dirty="0" smtClean="0"/>
              <a:t>gut)</a:t>
            </a:r>
            <a:r>
              <a:rPr lang="en-US" baseline="0" dirty="0" smtClean="0"/>
              <a:t> = P</a:t>
            </a:r>
            <a:r>
              <a:rPr dirty="0" smtClean="0"/>
              <a:t>urple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8" name="Shape 3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rPr dirty="0" smtClean="0"/>
              <a:t>The </a:t>
            </a:r>
            <a:r>
              <a:rPr lang="en-US" dirty="0" smtClean="0"/>
              <a:t>important</a:t>
            </a:r>
            <a:r>
              <a:rPr lang="en-US" baseline="0" dirty="0" smtClean="0"/>
              <a:t> element here is </a:t>
            </a:r>
            <a:r>
              <a:rPr dirty="0" smtClean="0"/>
              <a:t>the endoderm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/>
              <a:t>which is the innermost </a:t>
            </a:r>
            <a:r>
              <a:rPr dirty="0" smtClean="0"/>
              <a:t>layer </a:t>
            </a:r>
            <a:r>
              <a:rPr dirty="0"/>
              <a:t>at this stage.</a:t>
            </a:r>
          </a:p>
          <a:p>
            <a:pPr>
              <a:defRPr sz="1100"/>
            </a:pPr>
            <a:endParaRPr dirty="0"/>
          </a:p>
          <a:p>
            <a:pPr>
              <a:defRPr sz="1100"/>
            </a:pPr>
            <a:r>
              <a:rPr lang="en-US" dirty="0" smtClean="0"/>
              <a:t>T</a:t>
            </a:r>
            <a:r>
              <a:rPr dirty="0" smtClean="0"/>
              <a:t>he </a:t>
            </a:r>
            <a:r>
              <a:rPr dirty="0"/>
              <a:t>endoderm contributes the epithelia and glands of the gastrointestinal tract, respiratory </a:t>
            </a:r>
            <a:r>
              <a:rPr dirty="0" smtClean="0"/>
              <a:t>tract</a:t>
            </a:r>
            <a:r>
              <a:rPr lang="en-US" dirty="0" smtClean="0"/>
              <a:t>,</a:t>
            </a:r>
            <a:r>
              <a:rPr dirty="0" smtClean="0"/>
              <a:t> and</a:t>
            </a:r>
            <a:r>
              <a:rPr lang="en-US" baseline="0" dirty="0" smtClean="0"/>
              <a:t> </a:t>
            </a:r>
            <a:r>
              <a:rPr dirty="0" smtClean="0"/>
              <a:t>renal </a:t>
            </a:r>
            <a:r>
              <a:rPr dirty="0"/>
              <a:t>bladder. This layer also contributes to the associated gastrointestinal tract organ development (liver and pancreas).</a:t>
            </a:r>
          </a:p>
          <a:p>
            <a:pPr>
              <a:defRPr sz="1100"/>
            </a:pPr>
            <a:endParaRPr dirty="0"/>
          </a:p>
          <a:p>
            <a:pPr>
              <a:defRPr sz="1100"/>
            </a:pPr>
            <a:r>
              <a:rPr lang="en-US" dirty="0" smtClean="0"/>
              <a:t>This diagram is color-coded</a:t>
            </a:r>
            <a:r>
              <a:rPr lang="en-US" baseline="0" dirty="0" smtClean="0"/>
              <a:t> as follows:</a:t>
            </a:r>
            <a:endParaRPr lang="en-US" dirty="0" smtClean="0"/>
          </a:p>
          <a:p>
            <a:pPr>
              <a:defRPr sz="1100"/>
            </a:pPr>
            <a:r>
              <a:rPr lang="en-US" dirty="0" smtClean="0"/>
              <a:t>Ectoderm</a:t>
            </a:r>
            <a:r>
              <a:rPr lang="en-US" baseline="0" dirty="0" smtClean="0"/>
              <a:t> = B</a:t>
            </a:r>
            <a:r>
              <a:rPr lang="en-US" dirty="0" smtClean="0"/>
              <a:t>lue</a:t>
            </a:r>
          </a:p>
          <a:p>
            <a:pPr>
              <a:defRPr sz="1100"/>
            </a:pPr>
            <a:r>
              <a:rPr lang="en-US" dirty="0" smtClean="0"/>
              <a:t>Endoderm</a:t>
            </a:r>
            <a:r>
              <a:rPr lang="en-US" baseline="0" dirty="0" smtClean="0"/>
              <a:t> =</a:t>
            </a:r>
            <a:r>
              <a:rPr lang="en-US" dirty="0" smtClean="0"/>
              <a:t> Green</a:t>
            </a:r>
          </a:p>
          <a:p>
            <a:pPr>
              <a:defRPr sz="1100"/>
            </a:pPr>
            <a:r>
              <a:rPr lang="en-US" dirty="0" smtClean="0"/>
              <a:t>Blastocoel (the yolk sack)</a:t>
            </a:r>
            <a:r>
              <a:rPr lang="en-US" baseline="0" dirty="0" smtClean="0"/>
              <a:t> = Y</a:t>
            </a:r>
            <a:r>
              <a:rPr lang="en-US" dirty="0" smtClean="0"/>
              <a:t>ellow</a:t>
            </a:r>
          </a:p>
          <a:p>
            <a:pPr>
              <a:defRPr sz="1100"/>
            </a:pPr>
            <a:r>
              <a:rPr lang="en-US" dirty="0" smtClean="0"/>
              <a:t>Archenteron (the gut)</a:t>
            </a:r>
            <a:r>
              <a:rPr lang="en-US" baseline="0" dirty="0" smtClean="0"/>
              <a:t> = P</a:t>
            </a:r>
            <a:r>
              <a:rPr lang="en-US" dirty="0" smtClean="0"/>
              <a:t>urple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5" name="Shape 3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rPr dirty="0" smtClean="0"/>
              <a:t>The </a:t>
            </a:r>
            <a:r>
              <a:rPr lang="en-US" dirty="0" smtClean="0"/>
              <a:t>important element here is </a:t>
            </a:r>
            <a:r>
              <a:rPr dirty="0" smtClean="0"/>
              <a:t>the blastopore.</a:t>
            </a:r>
            <a:r>
              <a:rPr lang="en-US" baseline="0" dirty="0" smtClean="0"/>
              <a:t> </a:t>
            </a:r>
            <a:r>
              <a:rPr dirty="0" smtClean="0"/>
              <a:t>The </a:t>
            </a:r>
            <a:r>
              <a:rPr dirty="0"/>
              <a:t>blastopore is a pit in the side of </a:t>
            </a:r>
            <a:r>
              <a:rPr lang="en-US" dirty="0" smtClean="0"/>
              <a:t>an</a:t>
            </a:r>
            <a:r>
              <a:rPr dirty="0" smtClean="0"/>
              <a:t> embryo </a:t>
            </a:r>
            <a:r>
              <a:rPr dirty="0"/>
              <a:t>through which cells fated to be endodermal flow so that they leave the outer surface of the embryo </a:t>
            </a:r>
            <a:r>
              <a:rPr dirty="0" smtClean="0"/>
              <a:t>and </a:t>
            </a:r>
            <a:r>
              <a:rPr dirty="0"/>
              <a:t>create a new inner surface.</a:t>
            </a:r>
          </a:p>
          <a:p>
            <a:pPr>
              <a:defRPr sz="1100"/>
            </a:pPr>
            <a:endParaRPr dirty="0"/>
          </a:p>
          <a:p>
            <a:pPr>
              <a:defRPr sz="1100"/>
            </a:pPr>
            <a:r>
              <a:rPr dirty="0"/>
              <a:t>This is where organisms begin to define where </a:t>
            </a:r>
            <a:r>
              <a:rPr dirty="0" smtClean="0"/>
              <a:t>the</a:t>
            </a:r>
            <a:r>
              <a:rPr lang="en-US" dirty="0" smtClean="0"/>
              <a:t>ir</a:t>
            </a:r>
            <a:r>
              <a:rPr dirty="0" smtClean="0"/>
              <a:t> </a:t>
            </a:r>
            <a:r>
              <a:rPr lang="en-US" dirty="0" smtClean="0"/>
              <a:t>body parts will be</a:t>
            </a:r>
            <a:r>
              <a:rPr dirty="0" smtClean="0"/>
              <a:t>. </a:t>
            </a:r>
            <a:r>
              <a:rPr dirty="0"/>
              <a:t>Most complex animals have </a:t>
            </a:r>
            <a:r>
              <a:rPr dirty="0" smtClean="0"/>
              <a:t>the</a:t>
            </a:r>
            <a:r>
              <a:rPr lang="en-US" dirty="0" smtClean="0"/>
              <a:t>ir</a:t>
            </a:r>
            <a:r>
              <a:rPr dirty="0" smtClean="0"/>
              <a:t> head</a:t>
            </a:r>
            <a:r>
              <a:rPr lang="en-US" dirty="0" smtClean="0"/>
              <a:t>s</a:t>
            </a:r>
            <a:r>
              <a:rPr dirty="0" smtClean="0"/>
              <a:t> and</a:t>
            </a:r>
            <a:r>
              <a:rPr lang="en-US" baseline="0" dirty="0" smtClean="0"/>
              <a:t> </a:t>
            </a:r>
            <a:r>
              <a:rPr dirty="0" smtClean="0"/>
              <a:t>anus</a:t>
            </a:r>
            <a:r>
              <a:rPr lang="en-US" dirty="0" smtClean="0"/>
              <a:t>es</a:t>
            </a:r>
            <a:r>
              <a:rPr dirty="0" smtClean="0"/>
              <a:t> </a:t>
            </a:r>
            <a:r>
              <a:rPr dirty="0"/>
              <a:t>at separate ends of formation post-gastrola.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1" name="Shape 3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rPr lang="en-US" dirty="0" smtClean="0"/>
              <a:t>After </a:t>
            </a:r>
            <a:r>
              <a:rPr dirty="0" smtClean="0"/>
              <a:t>those </a:t>
            </a:r>
            <a:r>
              <a:rPr dirty="0"/>
              <a:t>first basic stages of development come the use of more complex regulatory </a:t>
            </a:r>
            <a:r>
              <a:rPr dirty="0" smtClean="0"/>
              <a:t>genes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/>
              <a:t>such as the </a:t>
            </a:r>
            <a:r>
              <a:rPr dirty="0" err="1" smtClean="0"/>
              <a:t>homeobox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/>
              <a:t>or Hox Genes. </a:t>
            </a:r>
          </a:p>
          <a:p>
            <a:pPr>
              <a:defRPr sz="1100"/>
            </a:pPr>
            <a:endParaRPr dirty="0"/>
          </a:p>
          <a:p>
            <a:pPr>
              <a:defRPr sz="1100"/>
            </a:pPr>
            <a:r>
              <a:rPr dirty="0"/>
              <a:t>This image is a cropped piece of a larger </a:t>
            </a:r>
            <a:r>
              <a:rPr dirty="0" smtClean="0"/>
              <a:t>image </a:t>
            </a:r>
            <a:r>
              <a:rPr dirty="0"/>
              <a:t>showing </a:t>
            </a:r>
            <a:r>
              <a:rPr lang="en-US" dirty="0" smtClean="0"/>
              <a:t>three</a:t>
            </a:r>
            <a:r>
              <a:rPr dirty="0" smtClean="0"/>
              <a:t> </a:t>
            </a:r>
            <a:r>
              <a:rPr dirty="0"/>
              <a:t>stages of embryonic development of </a:t>
            </a:r>
            <a:r>
              <a:rPr lang="en-US" dirty="0" smtClean="0"/>
              <a:t>eight</a:t>
            </a:r>
            <a:r>
              <a:rPr dirty="0" smtClean="0"/>
              <a:t> </a:t>
            </a:r>
            <a:r>
              <a:rPr dirty="0"/>
              <a:t>different species. All </a:t>
            </a:r>
            <a:r>
              <a:rPr dirty="0" smtClean="0"/>
              <a:t>the </a:t>
            </a:r>
            <a:r>
              <a:rPr dirty="0"/>
              <a:t>species are vertebrates (animals </a:t>
            </a:r>
            <a:r>
              <a:rPr dirty="0" smtClean="0"/>
              <a:t>with backbone</a:t>
            </a:r>
            <a:r>
              <a:rPr lang="en-US" dirty="0" smtClean="0"/>
              <a:t>s</a:t>
            </a:r>
            <a:r>
              <a:rPr dirty="0" smtClean="0"/>
              <a:t>) </a:t>
            </a:r>
            <a:r>
              <a:rPr dirty="0"/>
              <a:t>that have </a:t>
            </a:r>
            <a:r>
              <a:rPr dirty="0" smtClean="0"/>
              <a:t>similar ancestor</a:t>
            </a:r>
            <a:r>
              <a:rPr lang="en-US" dirty="0" smtClean="0"/>
              <a:t>s</a:t>
            </a:r>
            <a:r>
              <a:rPr dirty="0" smtClean="0"/>
              <a:t>. </a:t>
            </a:r>
            <a:r>
              <a:rPr dirty="0"/>
              <a:t>Each of these organisms go through a slightly different embryonic development </a:t>
            </a:r>
            <a:r>
              <a:rPr dirty="0" smtClean="0"/>
              <a:t>path</a:t>
            </a:r>
            <a:r>
              <a:rPr lang="en-US" baseline="0" dirty="0" smtClean="0"/>
              <a:t> due to </a:t>
            </a:r>
            <a:r>
              <a:rPr dirty="0" smtClean="0"/>
              <a:t>regulatory </a:t>
            </a:r>
            <a:r>
              <a:rPr dirty="0"/>
              <a:t>genes that provide </a:t>
            </a:r>
            <a:r>
              <a:rPr dirty="0" smtClean="0"/>
              <a:t>specific </a:t>
            </a:r>
            <a:r>
              <a:rPr dirty="0"/>
              <a:t>instructions on </a:t>
            </a:r>
            <a:r>
              <a:rPr dirty="0" smtClean="0"/>
              <a:t>the</a:t>
            </a:r>
            <a:r>
              <a:rPr lang="en-US" dirty="0" smtClean="0"/>
              <a:t>ir</a:t>
            </a:r>
            <a:r>
              <a:rPr dirty="0" smtClean="0"/>
              <a:t> </a:t>
            </a:r>
            <a:r>
              <a:rPr lang="en-US" dirty="0" smtClean="0"/>
              <a:t>"</a:t>
            </a:r>
            <a:r>
              <a:rPr dirty="0" smtClean="0"/>
              <a:t>master</a:t>
            </a:r>
            <a:r>
              <a:rPr lang="en-US" dirty="0" smtClean="0"/>
              <a:t> </a:t>
            </a:r>
            <a:r>
              <a:rPr dirty="0" smtClean="0"/>
              <a:t>plan.</a:t>
            </a:r>
            <a:r>
              <a:rPr lang="en-US" dirty="0" smtClean="0"/>
              <a:t>"</a:t>
            </a:r>
            <a:r>
              <a:rPr dirty="0" smtClean="0"/>
              <a:t> </a:t>
            </a:r>
            <a:endParaRPr dirty="0"/>
          </a:p>
          <a:p>
            <a:pPr>
              <a:defRPr sz="1100"/>
            </a:pPr>
            <a:endParaRPr dirty="0"/>
          </a:p>
          <a:p>
            <a:pPr>
              <a:defRPr sz="1100"/>
            </a:pPr>
            <a:r>
              <a:rPr dirty="0"/>
              <a:t>First</a:t>
            </a:r>
            <a:r>
              <a:rPr dirty="0" smtClean="0"/>
              <a:t>,</a:t>
            </a:r>
            <a:r>
              <a:rPr lang="en-US" dirty="0" smtClean="0"/>
              <a:t> have students</a:t>
            </a:r>
            <a:r>
              <a:rPr dirty="0" smtClean="0"/>
              <a:t> </a:t>
            </a:r>
            <a:r>
              <a:rPr dirty="0"/>
              <a:t>identify </a:t>
            </a:r>
            <a:r>
              <a:rPr dirty="0" smtClean="0"/>
              <a:t>the </a:t>
            </a:r>
            <a:r>
              <a:rPr dirty="0"/>
              <a:t>similarities </a:t>
            </a:r>
            <a:r>
              <a:rPr lang="en-US" dirty="0" smtClean="0"/>
              <a:t>and differences between</a:t>
            </a:r>
            <a:r>
              <a:rPr dirty="0" smtClean="0"/>
              <a:t> </a:t>
            </a:r>
            <a:r>
              <a:rPr dirty="0"/>
              <a:t>the </a:t>
            </a:r>
            <a:r>
              <a:rPr dirty="0" smtClean="0"/>
              <a:t>embryos. </a:t>
            </a:r>
            <a:r>
              <a:rPr dirty="0"/>
              <a:t>Students should identify that they all have some sort of head, eyeball, tail, and lines below </a:t>
            </a:r>
            <a:r>
              <a:rPr lang="en-US" dirty="0" smtClean="0"/>
              <a:t>their</a:t>
            </a:r>
            <a:r>
              <a:rPr dirty="0" smtClean="0"/>
              <a:t> head</a:t>
            </a:r>
            <a:r>
              <a:rPr lang="en-US" dirty="0" smtClean="0"/>
              <a:t>s</a:t>
            </a:r>
            <a:r>
              <a:rPr dirty="0" smtClean="0"/>
              <a:t> </a:t>
            </a:r>
            <a:r>
              <a:rPr dirty="0"/>
              <a:t>(these are gill slits). Differences </a:t>
            </a:r>
            <a:r>
              <a:rPr dirty="0" smtClean="0"/>
              <a:t>include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/>
              <a:t>but </a:t>
            </a:r>
            <a:r>
              <a:rPr lang="en-US" dirty="0" smtClean="0"/>
              <a:t>are </a:t>
            </a:r>
            <a:r>
              <a:rPr dirty="0" smtClean="0"/>
              <a:t>not </a:t>
            </a:r>
            <a:r>
              <a:rPr dirty="0"/>
              <a:t>limited </a:t>
            </a:r>
            <a:r>
              <a:rPr dirty="0" smtClean="0"/>
              <a:t>to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/>
              <a:t>the following observations:</a:t>
            </a:r>
          </a:p>
          <a:p>
            <a:pPr marL="110289" indent="-110289">
              <a:buSzPct val="100000"/>
              <a:buChar char="•"/>
              <a:defRPr sz="1100"/>
            </a:pPr>
            <a:r>
              <a:rPr dirty="0" smtClean="0"/>
              <a:t>#</a:t>
            </a:r>
            <a:r>
              <a:rPr dirty="0"/>
              <a:t>1 does not have a dot behind </a:t>
            </a:r>
            <a:r>
              <a:rPr lang="en-US" dirty="0" smtClean="0"/>
              <a:t>its</a:t>
            </a:r>
            <a:r>
              <a:rPr lang="en-US" baseline="0" dirty="0" smtClean="0"/>
              <a:t> </a:t>
            </a:r>
            <a:r>
              <a:rPr dirty="0" smtClean="0"/>
              <a:t>eye</a:t>
            </a:r>
            <a:r>
              <a:rPr dirty="0"/>
              <a:t>, while all others </a:t>
            </a:r>
            <a:r>
              <a:rPr dirty="0" smtClean="0"/>
              <a:t>do</a:t>
            </a:r>
            <a:r>
              <a:rPr lang="en-US" dirty="0" smtClean="0"/>
              <a:t>.</a:t>
            </a:r>
            <a:endParaRPr dirty="0"/>
          </a:p>
          <a:p>
            <a:pPr marL="110289" indent="-110289">
              <a:buSzPct val="100000"/>
              <a:buChar char="•"/>
              <a:defRPr sz="1100"/>
            </a:pPr>
            <a:r>
              <a:rPr dirty="0"/>
              <a:t>#4-6 have more bulbous tops of their </a:t>
            </a:r>
            <a:r>
              <a:rPr dirty="0" smtClean="0"/>
              <a:t>heads</a:t>
            </a:r>
            <a:r>
              <a:rPr lang="en-US" dirty="0" smtClean="0"/>
              <a:t>.</a:t>
            </a:r>
            <a:endParaRPr dirty="0"/>
          </a:p>
          <a:p>
            <a:pPr marL="110289" indent="-110289">
              <a:buSzPct val="100000"/>
              <a:buChar char="•"/>
              <a:defRPr sz="1100"/>
            </a:pPr>
            <a:r>
              <a:rPr dirty="0"/>
              <a:t>#7-8 seem to have more developed dots on their </a:t>
            </a:r>
            <a:r>
              <a:rPr dirty="0" smtClean="0"/>
              <a:t>tails</a:t>
            </a:r>
            <a:r>
              <a:rPr lang="en-US" dirty="0" smtClean="0"/>
              <a:t>.</a:t>
            </a:r>
            <a:endParaRPr dirty="0"/>
          </a:p>
          <a:p>
            <a:pPr>
              <a:defRPr sz="1100"/>
            </a:pPr>
            <a:endParaRPr dirty="0"/>
          </a:p>
          <a:p>
            <a:pPr>
              <a:defRPr sz="1100"/>
            </a:pPr>
            <a:r>
              <a:rPr lang="en-US" dirty="0" smtClean="0"/>
              <a:t>Have students</a:t>
            </a:r>
            <a:r>
              <a:rPr lang="en-US" baseline="0" dirty="0" smtClean="0"/>
              <a:t> think about an </a:t>
            </a:r>
            <a:r>
              <a:rPr dirty="0" smtClean="0"/>
              <a:t>instruction</a:t>
            </a:r>
            <a:r>
              <a:rPr lang="en-US" baseline="0" dirty="0" smtClean="0"/>
              <a:t> </a:t>
            </a:r>
            <a:r>
              <a:rPr dirty="0" smtClean="0"/>
              <a:t>that </a:t>
            </a:r>
            <a:r>
              <a:rPr lang="en-US" dirty="0" smtClean="0"/>
              <a:t>genes</a:t>
            </a:r>
            <a:r>
              <a:rPr dirty="0" smtClean="0"/>
              <a:t> </a:t>
            </a:r>
            <a:r>
              <a:rPr dirty="0"/>
              <a:t>at </a:t>
            </a:r>
            <a:r>
              <a:rPr dirty="0" smtClean="0"/>
              <a:t>this stage </a:t>
            </a:r>
            <a:r>
              <a:rPr dirty="0"/>
              <a:t>would </a:t>
            </a:r>
            <a:r>
              <a:rPr dirty="0" smtClean="0"/>
              <a:t>present</a:t>
            </a:r>
            <a:r>
              <a:rPr lang="en-US" dirty="0" smtClean="0"/>
              <a:t>.</a:t>
            </a:r>
            <a:r>
              <a:rPr dirty="0" smtClean="0"/>
              <a:t> </a:t>
            </a:r>
            <a:r>
              <a:rPr lang="en-US" dirty="0" smtClean="0"/>
              <a:t>A</a:t>
            </a:r>
            <a:r>
              <a:rPr dirty="0" smtClean="0"/>
              <a:t>ll </a:t>
            </a:r>
            <a:r>
              <a:rPr dirty="0"/>
              <a:t>of the organisms would follow it with remarkable similarity. Students answers </a:t>
            </a:r>
            <a:r>
              <a:rPr dirty="0" smtClean="0"/>
              <a:t>should </a:t>
            </a:r>
            <a:r>
              <a:rPr dirty="0"/>
              <a:t>resemble the following:</a:t>
            </a:r>
          </a:p>
          <a:p>
            <a:pPr marL="110289" indent="-110289">
              <a:buSzPct val="100000"/>
              <a:buChar char="•"/>
              <a:defRPr sz="1100" i="1"/>
            </a:pPr>
            <a:r>
              <a:rPr dirty="0"/>
              <a:t>"Create </a:t>
            </a:r>
            <a:r>
              <a:rPr lang="en-US" dirty="0" smtClean="0"/>
              <a:t>three</a:t>
            </a:r>
            <a:r>
              <a:rPr dirty="0" smtClean="0"/>
              <a:t> </a:t>
            </a:r>
            <a:r>
              <a:rPr dirty="0"/>
              <a:t>major segments of the </a:t>
            </a:r>
            <a:r>
              <a:rPr dirty="0" smtClean="0"/>
              <a:t>body</a:t>
            </a:r>
            <a:r>
              <a:rPr lang="en-US" dirty="0" smtClean="0"/>
              <a:t>.</a:t>
            </a:r>
            <a:r>
              <a:rPr dirty="0" smtClean="0"/>
              <a:t>"</a:t>
            </a:r>
            <a:endParaRPr dirty="0"/>
          </a:p>
          <a:p>
            <a:pPr marL="110289" indent="-110289">
              <a:buSzPct val="100000"/>
              <a:buChar char="•"/>
              <a:defRPr sz="1100" i="1"/>
            </a:pPr>
            <a:r>
              <a:rPr dirty="0"/>
              <a:t>'"Put </a:t>
            </a:r>
            <a:r>
              <a:rPr dirty="0" smtClean="0"/>
              <a:t>eye</a:t>
            </a:r>
            <a:r>
              <a:rPr lang="en-US" dirty="0" smtClean="0"/>
              <a:t>s</a:t>
            </a:r>
            <a:r>
              <a:rPr dirty="0" smtClean="0"/>
              <a:t> </a:t>
            </a:r>
            <a:r>
              <a:rPr dirty="0"/>
              <a:t>on the top </a:t>
            </a:r>
            <a:r>
              <a:rPr dirty="0" smtClean="0"/>
              <a:t>segment</a:t>
            </a:r>
            <a:r>
              <a:rPr lang="en-US" dirty="0" smtClean="0"/>
              <a:t>.</a:t>
            </a:r>
            <a:r>
              <a:rPr dirty="0" smtClean="0"/>
              <a:t>"</a:t>
            </a:r>
            <a:endParaRPr dirty="0"/>
          </a:p>
          <a:p>
            <a:pPr marL="110289" indent="-110289">
              <a:buSzPct val="100000"/>
              <a:buChar char="•"/>
              <a:defRPr sz="1100" i="1"/>
            </a:pPr>
            <a:r>
              <a:rPr dirty="0"/>
              <a:t>"Make </a:t>
            </a:r>
            <a:r>
              <a:rPr dirty="0" smtClean="0"/>
              <a:t>gill </a:t>
            </a:r>
            <a:r>
              <a:rPr dirty="0"/>
              <a:t>slits in the middle </a:t>
            </a:r>
            <a:r>
              <a:rPr dirty="0" smtClean="0"/>
              <a:t>segment</a:t>
            </a:r>
            <a:r>
              <a:rPr lang="en-US" dirty="0" smtClean="0"/>
              <a:t>.</a:t>
            </a:r>
            <a:r>
              <a:rPr dirty="0" smtClean="0"/>
              <a:t>"</a:t>
            </a:r>
            <a:endParaRPr dirty="0"/>
          </a:p>
          <a:p>
            <a:pPr marL="110289" indent="-110289">
              <a:buSzPct val="100000"/>
              <a:buChar char="•"/>
              <a:defRPr sz="1100" i="1"/>
            </a:pPr>
            <a:r>
              <a:rPr dirty="0"/>
              <a:t>"Make a tail at the </a:t>
            </a:r>
            <a:r>
              <a:rPr dirty="0" smtClean="0"/>
              <a:t>bottom</a:t>
            </a:r>
            <a:r>
              <a:rPr lang="en-US" dirty="0" smtClean="0"/>
              <a:t>.</a:t>
            </a:r>
            <a:r>
              <a:rPr dirty="0" smtClean="0"/>
              <a:t>"</a:t>
            </a:r>
            <a:endParaRPr dirty="0"/>
          </a:p>
          <a:p>
            <a:pPr>
              <a:defRPr sz="1100" i="1"/>
            </a:pPr>
            <a:endParaRPr dirty="0"/>
          </a:p>
          <a:p>
            <a:pPr>
              <a:defRPr sz="1100"/>
            </a:pPr>
            <a:r>
              <a:rPr lang="en-US" dirty="0" smtClean="0"/>
              <a:t>Through this activity, students replicate </a:t>
            </a:r>
            <a:r>
              <a:rPr dirty="0" smtClean="0"/>
              <a:t>the action</a:t>
            </a:r>
            <a:r>
              <a:rPr lang="en-US" dirty="0" smtClean="0"/>
              <a:t>s</a:t>
            </a:r>
            <a:r>
              <a:rPr dirty="0" smtClean="0"/>
              <a:t> of </a:t>
            </a:r>
            <a:r>
              <a:rPr dirty="0"/>
              <a:t>Hox Genes.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9" name="Shape 3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rPr dirty="0" smtClean="0"/>
              <a:t>Ask </a:t>
            </a:r>
            <a:r>
              <a:rPr dirty="0"/>
              <a:t>students if they can start to </a:t>
            </a:r>
            <a:r>
              <a:rPr lang="en-US" dirty="0" smtClean="0"/>
              <a:t>guess </a:t>
            </a:r>
            <a:r>
              <a:rPr dirty="0" smtClean="0"/>
              <a:t>what </a:t>
            </a:r>
            <a:r>
              <a:rPr dirty="0"/>
              <a:t>the organisms will be </a:t>
            </a:r>
            <a:r>
              <a:rPr lang="en-US" dirty="0" smtClean="0"/>
              <a:t>when they fully develop</a:t>
            </a:r>
            <a:r>
              <a:rPr dirty="0" smtClean="0"/>
              <a:t>. </a:t>
            </a:r>
            <a:r>
              <a:rPr dirty="0"/>
              <a:t/>
            </a:r>
            <a:br>
              <a:rPr dirty="0"/>
            </a:br>
            <a:endParaRPr lang="en-US" dirty="0" smtClean="0"/>
          </a:p>
          <a:p>
            <a:pPr>
              <a:defRPr sz="1100"/>
            </a:pPr>
            <a:r>
              <a:rPr dirty="0" smtClean="0"/>
              <a:t>Ask </a:t>
            </a:r>
            <a:r>
              <a:rPr dirty="0"/>
              <a:t>students to </a:t>
            </a:r>
            <a:r>
              <a:rPr dirty="0" smtClean="0"/>
              <a:t>identify</a:t>
            </a:r>
            <a:r>
              <a:rPr lang="en-US" dirty="0" smtClean="0"/>
              <a:t> the</a:t>
            </a:r>
            <a:r>
              <a:rPr dirty="0" smtClean="0"/>
              <a:t> </a:t>
            </a:r>
            <a:r>
              <a:rPr dirty="0"/>
              <a:t>remaining similarities. Answers may include </a:t>
            </a:r>
            <a:r>
              <a:rPr lang="en-US" dirty="0" smtClean="0"/>
              <a:t>the following:</a:t>
            </a:r>
            <a:endParaRPr dirty="0"/>
          </a:p>
          <a:p>
            <a:pPr marL="110289" indent="-110289">
              <a:buSzPct val="100000"/>
              <a:buChar char="•"/>
              <a:defRPr sz="1100"/>
            </a:pPr>
            <a:r>
              <a:rPr lang="en-US" dirty="0" smtClean="0"/>
              <a:t>E</a:t>
            </a:r>
            <a:r>
              <a:rPr dirty="0" smtClean="0"/>
              <a:t>yes</a:t>
            </a:r>
            <a:endParaRPr dirty="0"/>
          </a:p>
          <a:p>
            <a:pPr marL="110289" indent="-110289">
              <a:buSzPct val="100000"/>
              <a:buChar char="•"/>
              <a:defRPr sz="1100"/>
            </a:pPr>
            <a:r>
              <a:rPr lang="en-US" dirty="0" smtClean="0"/>
              <a:t>T</a:t>
            </a:r>
            <a:r>
              <a:rPr dirty="0" smtClean="0"/>
              <a:t>ails </a:t>
            </a:r>
            <a:r>
              <a:rPr dirty="0"/>
              <a:t>(though they have changed a bit)</a:t>
            </a:r>
          </a:p>
          <a:p>
            <a:pPr marL="110289" indent="-110289">
              <a:buSzPct val="100000"/>
              <a:buChar char="•"/>
              <a:defRPr sz="1100"/>
            </a:pPr>
            <a:r>
              <a:rPr lang="en-US" dirty="0" smtClean="0"/>
              <a:t>G</a:t>
            </a:r>
            <a:r>
              <a:rPr dirty="0" smtClean="0"/>
              <a:t>ill slits</a:t>
            </a:r>
            <a:endParaRPr dirty="0"/>
          </a:p>
          <a:p>
            <a:pPr>
              <a:defRPr sz="1100"/>
            </a:pPr>
            <a:endParaRPr dirty="0"/>
          </a:p>
          <a:p>
            <a:pPr>
              <a:defRPr sz="1100"/>
            </a:pPr>
            <a:r>
              <a:rPr lang="en-US" dirty="0" smtClean="0"/>
              <a:t>The</a:t>
            </a:r>
            <a:r>
              <a:rPr lang="en-US" baseline="0" dirty="0" smtClean="0"/>
              <a:t> d</a:t>
            </a:r>
            <a:r>
              <a:rPr dirty="0" smtClean="0"/>
              <a:t>ifferences </a:t>
            </a:r>
            <a:r>
              <a:rPr dirty="0"/>
              <a:t>are more pronounced. This is because the genes for various traits are being turned on or off and may have mutated over time through evolution.</a:t>
            </a:r>
          </a:p>
          <a:p>
            <a:pPr>
              <a:defRPr sz="1100"/>
            </a:pPr>
            <a:endParaRPr dirty="0"/>
          </a:p>
          <a:p>
            <a:pPr>
              <a:defRPr sz="1100"/>
            </a:pPr>
            <a:r>
              <a:rPr dirty="0"/>
              <a:t>Ask students to identify new or more defined differences in the </a:t>
            </a:r>
            <a:r>
              <a:rPr dirty="0" smtClean="0"/>
              <a:t>organisms</a:t>
            </a:r>
            <a:r>
              <a:rPr lang="en-US" dirty="0" smtClean="0"/>
              <a:t>'</a:t>
            </a:r>
            <a:r>
              <a:rPr dirty="0" smtClean="0"/>
              <a:t> </a:t>
            </a:r>
            <a:r>
              <a:rPr dirty="0"/>
              <a:t>development. Answers may </a:t>
            </a:r>
            <a:r>
              <a:rPr dirty="0" smtClean="0"/>
              <a:t>include</a:t>
            </a:r>
            <a:r>
              <a:rPr lang="en-US" dirty="0" smtClean="0"/>
              <a:t> the following</a:t>
            </a:r>
            <a:r>
              <a:rPr dirty="0" smtClean="0"/>
              <a:t>:</a:t>
            </a:r>
            <a:endParaRPr dirty="0"/>
          </a:p>
          <a:p>
            <a:pPr marL="110289" indent="-110289">
              <a:buSzPct val="100000"/>
              <a:buChar char="•"/>
              <a:defRPr sz="1100"/>
            </a:pPr>
            <a:r>
              <a:rPr dirty="0"/>
              <a:t>#1 and #</a:t>
            </a:r>
            <a:r>
              <a:rPr dirty="0" smtClean="0"/>
              <a:t>2</a:t>
            </a:r>
            <a:r>
              <a:rPr lang="en-US" dirty="0" smtClean="0"/>
              <a:t>’s</a:t>
            </a:r>
            <a:r>
              <a:rPr dirty="0" smtClean="0"/>
              <a:t> </a:t>
            </a:r>
            <a:r>
              <a:rPr dirty="0"/>
              <a:t>body </a:t>
            </a:r>
            <a:r>
              <a:rPr dirty="0" smtClean="0"/>
              <a:t>structure</a:t>
            </a:r>
            <a:r>
              <a:rPr lang="en-US" dirty="0" smtClean="0"/>
              <a:t>s</a:t>
            </a:r>
            <a:r>
              <a:rPr lang="en-US" baseline="0" dirty="0" smtClean="0"/>
              <a:t> have </a:t>
            </a:r>
            <a:r>
              <a:rPr dirty="0" smtClean="0"/>
              <a:t>elongated </a:t>
            </a:r>
            <a:r>
              <a:rPr dirty="0"/>
              <a:t>and </a:t>
            </a:r>
            <a:r>
              <a:rPr dirty="0" smtClean="0"/>
              <a:t>see</a:t>
            </a:r>
            <a:r>
              <a:rPr lang="en-US" dirty="0" smtClean="0"/>
              <a:t>m</a:t>
            </a:r>
            <a:r>
              <a:rPr dirty="0" smtClean="0"/>
              <a:t> </a:t>
            </a:r>
            <a:r>
              <a:rPr dirty="0"/>
              <a:t>to rely more heavily on </a:t>
            </a:r>
            <a:r>
              <a:rPr lang="en-US" dirty="0" smtClean="0"/>
              <a:t>tails.</a:t>
            </a:r>
            <a:endParaRPr dirty="0"/>
          </a:p>
          <a:p>
            <a:pPr marL="110289" indent="-110289">
              <a:buSzPct val="100000"/>
              <a:buChar char="•"/>
              <a:defRPr sz="1100"/>
            </a:pPr>
            <a:r>
              <a:rPr dirty="0"/>
              <a:t>#8 has nearly lost its </a:t>
            </a:r>
            <a:r>
              <a:rPr dirty="0" smtClean="0"/>
              <a:t>tail</a:t>
            </a:r>
            <a:r>
              <a:rPr lang="en-US" dirty="0" smtClean="0"/>
              <a:t>.</a:t>
            </a:r>
            <a:endParaRPr dirty="0"/>
          </a:p>
          <a:p>
            <a:pPr marL="110289" indent="-110289">
              <a:buSzPct val="100000"/>
              <a:buChar char="•"/>
              <a:defRPr sz="1100"/>
            </a:pPr>
            <a:r>
              <a:rPr dirty="0"/>
              <a:t>#3 and #4 are starting to develop larger heads and </a:t>
            </a:r>
            <a:r>
              <a:rPr lang="en-US" dirty="0" smtClean="0"/>
              <a:t>eyes.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5" name="Shape 3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rPr dirty="0"/>
              <a:t>In the </a:t>
            </a:r>
            <a:r>
              <a:rPr lang="en-US" dirty="0" smtClean="0"/>
              <a:t>third</a:t>
            </a:r>
            <a:r>
              <a:rPr dirty="0" smtClean="0"/>
              <a:t> </a:t>
            </a:r>
            <a:r>
              <a:rPr dirty="0"/>
              <a:t>stage of embryonic development, the organisms are not fully </a:t>
            </a:r>
            <a:r>
              <a:rPr dirty="0" smtClean="0"/>
              <a:t>developed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/>
              <a:t>but have much more distinct characteristics. Ask students to make guesses </a:t>
            </a:r>
            <a:r>
              <a:rPr lang="en-US" dirty="0" smtClean="0"/>
              <a:t>about</a:t>
            </a:r>
            <a:r>
              <a:rPr dirty="0" smtClean="0"/>
              <a:t> </a:t>
            </a:r>
            <a:r>
              <a:rPr dirty="0"/>
              <a:t>the </a:t>
            </a:r>
            <a:r>
              <a:rPr dirty="0" smtClean="0"/>
              <a:t>type</a:t>
            </a:r>
            <a:r>
              <a:rPr lang="en-US" dirty="0" smtClean="0"/>
              <a:t>s</a:t>
            </a:r>
            <a:r>
              <a:rPr dirty="0" smtClean="0"/>
              <a:t> </a:t>
            </a:r>
            <a:r>
              <a:rPr dirty="0"/>
              <a:t>of organisms that are present. </a:t>
            </a:r>
          </a:p>
          <a:p>
            <a:pPr>
              <a:defRPr sz="1100"/>
            </a:pPr>
            <a:endParaRPr dirty="0"/>
          </a:p>
          <a:p>
            <a:pPr>
              <a:defRPr sz="1100"/>
            </a:pPr>
            <a:r>
              <a:rPr dirty="0"/>
              <a:t>Ask again about similarities and differences noted </a:t>
            </a:r>
            <a:r>
              <a:rPr dirty="0" smtClean="0"/>
              <a:t>in</a:t>
            </a:r>
            <a:r>
              <a:rPr lang="en-US" baseline="0" dirty="0" smtClean="0"/>
              <a:t> </a:t>
            </a:r>
            <a:r>
              <a:rPr dirty="0" smtClean="0"/>
              <a:t>development</a:t>
            </a:r>
            <a:r>
              <a:rPr dirty="0"/>
              <a:t>. </a:t>
            </a:r>
            <a:r>
              <a:rPr lang="en-US" dirty="0" smtClean="0"/>
              <a:t>Then, to relate this activity</a:t>
            </a:r>
            <a:r>
              <a:rPr dirty="0" smtClean="0"/>
              <a:t> </a:t>
            </a:r>
            <a:r>
              <a:rPr dirty="0"/>
              <a:t>to development as a line of evidence for </a:t>
            </a:r>
            <a:r>
              <a:rPr dirty="0" smtClean="0"/>
              <a:t>evolution</a:t>
            </a:r>
            <a:r>
              <a:rPr lang="en-US" dirty="0" smtClean="0"/>
              <a:t>,</a:t>
            </a:r>
            <a:r>
              <a:rPr lang="en-US" baseline="0" dirty="0" smtClean="0"/>
              <a:t> ask a question such as the following</a:t>
            </a:r>
            <a:r>
              <a:rPr dirty="0" smtClean="0"/>
              <a:t>:</a:t>
            </a:r>
            <a:endParaRPr lang="en-US" dirty="0" smtClean="0"/>
          </a:p>
          <a:p>
            <a:pPr marL="171450" indent="-171450">
              <a:buFont typeface="Arial" charset="0"/>
              <a:buChar char="•"/>
              <a:defRPr sz="1100"/>
            </a:pPr>
            <a:r>
              <a:rPr dirty="0" smtClean="0"/>
              <a:t>Why </a:t>
            </a:r>
            <a:r>
              <a:rPr dirty="0"/>
              <a:t>are there so many similarities throughout the development of </a:t>
            </a:r>
            <a:r>
              <a:rPr dirty="0" smtClean="0"/>
              <a:t>the</a:t>
            </a:r>
            <a:r>
              <a:rPr lang="en-US" dirty="0" smtClean="0"/>
              <a:t>se</a:t>
            </a:r>
            <a:r>
              <a:rPr dirty="0" smtClean="0"/>
              <a:t> </a:t>
            </a:r>
            <a:r>
              <a:rPr dirty="0"/>
              <a:t>organisms?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1" name="Shape 4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All </a:t>
            </a:r>
            <a:r>
              <a:rPr dirty="0"/>
              <a:t>of the organisms are vertebrates with the same common ancestor. The </a:t>
            </a:r>
            <a:r>
              <a:rPr dirty="0" smtClean="0"/>
              <a:t>original</a:t>
            </a:r>
            <a:r>
              <a:rPr lang="en-US" baseline="0" dirty="0" smtClean="0"/>
              <a:t> “master plan”</a:t>
            </a:r>
            <a:r>
              <a:rPr dirty="0" smtClean="0"/>
              <a:t> </a:t>
            </a:r>
            <a:r>
              <a:rPr dirty="0"/>
              <a:t>is still locked inside the genes of all of these </a:t>
            </a:r>
            <a:r>
              <a:rPr dirty="0" smtClean="0"/>
              <a:t>organisms</a:t>
            </a:r>
            <a:r>
              <a:rPr lang="en-US" dirty="0" smtClean="0"/>
              <a:t>,</a:t>
            </a:r>
            <a:r>
              <a:rPr dirty="0" smtClean="0"/>
              <a:t> but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/>
              <a:t>over time, regulatory genes and mutations turn on and off the traits that are visible </a:t>
            </a:r>
            <a:r>
              <a:rPr dirty="0" smtClean="0"/>
              <a:t>in </a:t>
            </a:r>
            <a:r>
              <a:rPr dirty="0"/>
              <a:t>adulthood. This is a main line of evidence that supports the theory that there are common ancestors </a:t>
            </a:r>
            <a:r>
              <a:rPr lang="en-US" dirty="0" smtClean="0"/>
              <a:t>from which vertebrates </a:t>
            </a:r>
            <a:r>
              <a:rPr dirty="0" smtClean="0"/>
              <a:t>have evolved. </a:t>
            </a:r>
            <a:endParaRPr dirty="0"/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following is a key to the organisms’ fully-developed forms:</a:t>
            </a:r>
            <a:endParaRPr dirty="0"/>
          </a:p>
          <a:p>
            <a:pPr marL="160421" indent="-160421">
              <a:buSzPct val="100000"/>
              <a:buAutoNum type="arabicPeriod"/>
            </a:pPr>
            <a:r>
              <a:rPr dirty="0"/>
              <a:t>Fish</a:t>
            </a:r>
          </a:p>
          <a:p>
            <a:pPr marL="160421" indent="-160421">
              <a:buSzPct val="100000"/>
              <a:buAutoNum type="arabicPeriod"/>
            </a:pPr>
            <a:r>
              <a:rPr dirty="0"/>
              <a:t>Salamander</a:t>
            </a:r>
          </a:p>
          <a:p>
            <a:pPr marL="160421" indent="-160421">
              <a:buSzPct val="100000"/>
              <a:buAutoNum type="arabicPeriod"/>
            </a:pPr>
            <a:r>
              <a:rPr dirty="0"/>
              <a:t>Tortoise</a:t>
            </a:r>
          </a:p>
          <a:p>
            <a:pPr marL="160421" indent="-160421">
              <a:buSzPct val="100000"/>
              <a:buAutoNum type="arabicPeriod"/>
            </a:pPr>
            <a:r>
              <a:rPr dirty="0"/>
              <a:t>Chicken</a:t>
            </a:r>
          </a:p>
          <a:p>
            <a:pPr marL="160421" indent="-160421">
              <a:buSzPct val="100000"/>
              <a:buAutoNum type="arabicPeriod"/>
            </a:pPr>
            <a:r>
              <a:rPr dirty="0"/>
              <a:t>Pig</a:t>
            </a:r>
          </a:p>
          <a:p>
            <a:pPr marL="160421" indent="-160421">
              <a:buSzPct val="100000"/>
              <a:buAutoNum type="arabicPeriod"/>
            </a:pPr>
            <a:r>
              <a:rPr dirty="0"/>
              <a:t>Cow</a:t>
            </a:r>
          </a:p>
          <a:p>
            <a:pPr marL="160421" indent="-160421">
              <a:buSzPct val="100000"/>
              <a:buAutoNum type="arabicPeriod"/>
            </a:pPr>
            <a:r>
              <a:rPr dirty="0"/>
              <a:t>Rabbit</a:t>
            </a:r>
          </a:p>
          <a:p>
            <a:pPr marL="160421" indent="-160421">
              <a:buSzPct val="100000"/>
              <a:buAutoNum type="arabicPeriod"/>
            </a:pPr>
            <a:r>
              <a:rPr dirty="0"/>
              <a:t>Human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7552" y="3280990"/>
            <a:ext cx="8416448" cy="2028127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pPr algn="l"/>
            <a:r>
              <a:rPr lang="en-US" sz="4000" b="1" dirty="0">
                <a:latin typeface="Arial"/>
                <a:cs typeface="Arial"/>
              </a:rPr>
              <a:t> 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27549" y="4573694"/>
            <a:ext cx="4363562" cy="92975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8229599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E700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447800"/>
            <a:ext cx="7518399" cy="4908549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629"/>
            <a:ext cx="822960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E700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1" y="1595718"/>
            <a:ext cx="6925732" cy="461554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422401" y="1922009"/>
            <a:ext cx="6926263" cy="4616450"/>
          </a:xfr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4070350" cy="490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4616450" y="1447800"/>
            <a:ext cx="4070350" cy="490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60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3025422"/>
            <a:ext cx="4070350" cy="3330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4616450" y="3025422"/>
            <a:ext cx="4070350" cy="3330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457200" y="1447801"/>
            <a:ext cx="8229600" cy="15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630"/>
            <a:ext cx="8229599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E700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7867"/>
            <a:ext cx="8229599" cy="1343377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2" y="3081720"/>
            <a:ext cx="2667000" cy="27662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238501" y="3081720"/>
            <a:ext cx="2667000" cy="27662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19800" y="3081720"/>
            <a:ext cx="2667000" cy="27662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299"/>
            <a:ext cx="4648889" cy="14255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738822"/>
            <a:ext cx="4648889" cy="43346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147058" y="1738822"/>
            <a:ext cx="3539741" cy="43346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380"/>
            <a:ext cx="8229599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E700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9645"/>
            <a:ext cx="8229599" cy="795720"/>
          </a:xfr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53962" y="2930164"/>
            <a:ext cx="1841612" cy="231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590800" y="2930164"/>
            <a:ext cx="1841612" cy="231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27638" y="2930164"/>
            <a:ext cx="1841612" cy="231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9036" y="2936506"/>
            <a:ext cx="1841612" cy="231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30228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8489"/>
            <a:ext cx="3945467" cy="117472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7199" y="3019660"/>
            <a:ext cx="3945467" cy="289571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7"/>
          </p:nvPr>
        </p:nvSpPr>
        <p:spPr>
          <a:xfrm>
            <a:off x="4741333" y="1738489"/>
            <a:ext cx="3945467" cy="117472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4741332" y="3019660"/>
            <a:ext cx="3945467" cy="289571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52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4059"/>
            <a:ext cx="3964806" cy="952546"/>
          </a:xfrm>
        </p:spPr>
        <p:txBody>
          <a:bodyPr anchor="b">
            <a:noAutofit/>
          </a:bodyPr>
          <a:lstStyle>
            <a:lvl1pPr marL="0" indent="0">
              <a:buNone/>
              <a:defRPr sz="3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26605"/>
            <a:ext cx="3964805" cy="2427465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1800" b="0">
                <a:solidFill>
                  <a:srgbClr val="000000"/>
                </a:solidFill>
              </a:defRPr>
            </a:lvl3pPr>
            <a:lvl4pPr marL="1371600" indent="0">
              <a:buNone/>
              <a:defRPr sz="1600" b="0">
                <a:solidFill>
                  <a:srgbClr val="000000"/>
                </a:solidFill>
              </a:defRPr>
            </a:lvl4pPr>
            <a:lvl5pPr marL="1828800" indent="0">
              <a:buNone/>
              <a:defRPr sz="1600" b="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62365" y="1576470"/>
            <a:ext cx="7619270" cy="1277647"/>
          </a:xfr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721995" y="2976339"/>
            <a:ext cx="3964806" cy="950266"/>
          </a:xfrm>
        </p:spPr>
        <p:txBody>
          <a:bodyPr anchor="b">
            <a:noAutofit/>
          </a:bodyPr>
          <a:lstStyle>
            <a:lvl1pPr marL="0" indent="0">
              <a:buNone/>
              <a:defRPr sz="3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5"/>
          </p:nvPr>
        </p:nvSpPr>
        <p:spPr>
          <a:xfrm>
            <a:off x="4721995" y="3928885"/>
            <a:ext cx="3964805" cy="2425185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1800" b="0">
                <a:solidFill>
                  <a:srgbClr val="000000"/>
                </a:solidFill>
              </a:defRPr>
            </a:lvl3pPr>
            <a:lvl4pPr marL="1371600" indent="0">
              <a:buNone/>
              <a:defRPr sz="1600" b="0">
                <a:solidFill>
                  <a:srgbClr val="000000"/>
                </a:solidFill>
              </a:defRPr>
            </a:lvl4pPr>
            <a:lvl5pPr marL="1828800" indent="0">
              <a:buNone/>
              <a:defRPr sz="1600" b="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28" y="31134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914398" y="1482875"/>
            <a:ext cx="7366459" cy="1363652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14400" y="2846388"/>
            <a:ext cx="7366000" cy="350996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954" y="3978243"/>
            <a:ext cx="6900333" cy="1063827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355" y="7880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69355" y="7880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98355" y="7880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0954" y="5042070"/>
            <a:ext cx="3608010" cy="92975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61244"/>
            <a:ext cx="8229599" cy="5995105"/>
          </a:xfrm>
        </p:spPr>
        <p:txBody>
          <a:bodyPr>
            <a:normAutofit/>
          </a:bodyPr>
          <a:lstStyle>
            <a:lvl2pPr marL="457200" indent="0">
              <a:buNone/>
              <a:defRPr sz="2800" b="1"/>
            </a:lvl2pPr>
            <a:lvl3pPr>
              <a:defRPr sz="2800"/>
            </a:lvl3pPr>
            <a:lvl4pPr marL="1828800" indent="-457200">
              <a:buFont typeface="+mj-lt"/>
              <a:buAutoNum type="alphaUcPeriod"/>
              <a:defRPr sz="2400"/>
            </a:lvl4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304798"/>
            <a:ext cx="8229600" cy="15366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0" y="1841489"/>
            <a:ext cx="4710899" cy="315130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4992799"/>
            <a:ext cx="8229600" cy="13635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5168099" y="1841489"/>
            <a:ext cx="3518701" cy="3151309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 Text"/>
          <p:cNvSpPr txBox="1">
            <a:spLocks noGrp="1"/>
          </p:cNvSpPr>
          <p:nvPr>
            <p:ph type="title"/>
          </p:nvPr>
        </p:nvSpPr>
        <p:spPr>
          <a:xfrm>
            <a:off x="457198" y="0"/>
            <a:ext cx="8229601" cy="114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25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474757"/>
            <a:ext cx="8229600" cy="388159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701199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Intr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9645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hor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89" y="1575929"/>
            <a:ext cx="8229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68489" y="69659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5489" y="69659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64489" y="69659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35289" y="2755618"/>
            <a:ext cx="6648450" cy="2798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957"/>
            <a:ext cx="8229600" cy="104136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90133"/>
            <a:ext cx="8229600" cy="4786489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927"/>
            <a:ext cx="8229600" cy="118812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93050"/>
            <a:ext cx="8229600" cy="1148678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" y="2641728"/>
            <a:ext cx="8229600" cy="3714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512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473129"/>
            <a:ext cx="8229600" cy="7302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0" y="2216995"/>
            <a:ext cx="4199559" cy="336559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5582591"/>
            <a:ext cx="8229600" cy="77375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56759" y="2216996"/>
            <a:ext cx="4030042" cy="336559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28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8489"/>
            <a:ext cx="3945467" cy="117472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7199" y="3019660"/>
            <a:ext cx="3945467" cy="289571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7"/>
          </p:nvPr>
        </p:nvSpPr>
        <p:spPr>
          <a:xfrm>
            <a:off x="4741333" y="1738489"/>
            <a:ext cx="3945467" cy="117472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4741332" y="3019660"/>
            <a:ext cx="3945467" cy="289571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512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473129"/>
            <a:ext cx="8229600" cy="112157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48641" y="2594703"/>
            <a:ext cx="4199559" cy="3563621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48200" y="2608320"/>
            <a:ext cx="4030042" cy="355000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908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9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2" r:id="rId2"/>
    <p:sldLayoutId id="2147483716" r:id="rId3"/>
    <p:sldLayoutId id="2147483724" r:id="rId4"/>
    <p:sldLayoutId id="2147483693" r:id="rId5"/>
    <p:sldLayoutId id="2147483695" r:id="rId6"/>
    <p:sldLayoutId id="2147483694" r:id="rId7"/>
    <p:sldLayoutId id="2147483713" r:id="rId8"/>
    <p:sldLayoutId id="2147483710" r:id="rId9"/>
    <p:sldLayoutId id="2147483697" r:id="rId10"/>
    <p:sldLayoutId id="2147483698" r:id="rId11"/>
    <p:sldLayoutId id="2147483709" r:id="rId12"/>
    <p:sldLayoutId id="2147483711" r:id="rId13"/>
    <p:sldLayoutId id="2147483699" r:id="rId14"/>
    <p:sldLayoutId id="2147483714" r:id="rId15"/>
    <p:sldLayoutId id="2147483715" r:id="rId16"/>
    <p:sldLayoutId id="2147483700" r:id="rId17"/>
    <p:sldLayoutId id="2147483701" r:id="rId18"/>
    <p:sldLayoutId id="2147483705" r:id="rId19"/>
    <p:sldLayoutId id="2147483706" r:id="rId20"/>
    <p:sldLayoutId id="2147483708" r:id="rId21"/>
    <p:sldLayoutId id="2147483722" r:id="rId22"/>
    <p:sldLayoutId id="2147483726" r:id="rId23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E700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jpg"/><Relationship Id="rId5" Type="http://schemas.openxmlformats.org/officeDocument/2006/relationships/image" Target="../media/image4.t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Baer_embryos.png" descr="Baer_embryos.png"/>
          <p:cNvPicPr>
            <a:picLocks noChangeAspect="1"/>
          </p:cNvPicPr>
          <p:nvPr/>
        </p:nvPicPr>
        <p:blipFill>
          <a:blip r:embed="rId3">
            <a:alphaModFix amt="56330"/>
            <a:extLst/>
          </a:blip>
          <a:stretch>
            <a:fillRect/>
          </a:stretch>
        </p:blipFill>
        <p:spPr>
          <a:xfrm>
            <a:off x="-15269" y="-21129"/>
            <a:ext cx="9055711" cy="7128312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6F00"/>
                </a:solidFill>
              </a:defRPr>
            </a:lvl1pPr>
          </a:lstStyle>
          <a:p>
            <a:r>
              <a:rPr lang="en-US" dirty="0"/>
              <a:t> </a:t>
            </a:r>
            <a:r>
              <a:rPr dirty="0" smtClean="0"/>
              <a:t>When </a:t>
            </a:r>
            <a:r>
              <a:rPr dirty="0"/>
              <a:t>I Grow </a:t>
            </a:r>
            <a:r>
              <a:rPr dirty="0" smtClean="0"/>
              <a:t>Up</a:t>
            </a:r>
            <a:r>
              <a:rPr lang="en-US" dirty="0"/>
              <a:t> </a:t>
            </a:r>
            <a:r>
              <a:rPr lang="en-US" dirty="0" smtClean="0"/>
              <a:t>. . .</a:t>
            </a:r>
            <a:endParaRPr dirty="0"/>
          </a:p>
        </p:txBody>
      </p:sp>
      <p:sp>
        <p:nvSpPr>
          <p:cNvPr id="281" name="Text Placeholder 2"/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dirty="0" smtClean="0"/>
              <a:t>Embryonic </a:t>
            </a:r>
            <a:r>
              <a:rPr dirty="0"/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421235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5_blastul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950" y="1008837"/>
            <a:ext cx="7191997" cy="3309865"/>
          </a:xfrm>
          <a:prstGeom prst="rect">
            <a:avLst/>
          </a:prstGeom>
        </p:spPr>
      </p:pic>
      <p:sp>
        <p:nvSpPr>
          <p:cNvPr id="285" name="Title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6F00"/>
                </a:solidFill>
              </a:defRPr>
            </a:lvl1pPr>
          </a:lstStyle>
          <a:p>
            <a:r>
              <a:t>Embryonic Similarities &amp; Differences</a:t>
            </a:r>
          </a:p>
        </p:txBody>
      </p:sp>
      <p:sp>
        <p:nvSpPr>
          <p:cNvPr id="293" name="Ectoderm"/>
          <p:cNvSpPr txBox="1"/>
          <p:nvPr/>
        </p:nvSpPr>
        <p:spPr>
          <a:xfrm>
            <a:off x="7338555" y="1491138"/>
            <a:ext cx="116760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dirty="0" smtClean="0">
                <a:latin typeface="Arial"/>
                <a:cs typeface="Arial"/>
              </a:rPr>
              <a:t>Ectoderm</a:t>
            </a:r>
            <a:endParaRPr dirty="0">
              <a:latin typeface="Arial"/>
              <a:cs typeface="Arial"/>
            </a:endParaRPr>
          </a:p>
        </p:txBody>
      </p:sp>
      <p:sp>
        <p:nvSpPr>
          <p:cNvPr id="294" name="Ectoderm creates:"/>
          <p:cNvSpPr txBox="1"/>
          <p:nvPr/>
        </p:nvSpPr>
        <p:spPr>
          <a:xfrm>
            <a:off x="185379" y="4162239"/>
            <a:ext cx="196536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>
                <a:latin typeface="Arial"/>
                <a:cs typeface="Arial"/>
              </a:rPr>
              <a:t>Ectoderm </a:t>
            </a:r>
            <a:r>
              <a:rPr lang="en-US" dirty="0">
                <a:latin typeface="Arial"/>
                <a:cs typeface="Arial"/>
              </a:rPr>
              <a:t>c</a:t>
            </a:r>
            <a:r>
              <a:rPr dirty="0" smtClean="0">
                <a:latin typeface="Arial"/>
                <a:cs typeface="Arial"/>
              </a:rPr>
              <a:t>reates</a:t>
            </a:r>
            <a:r>
              <a:rPr dirty="0">
                <a:latin typeface="Arial"/>
                <a:cs typeface="Arial"/>
              </a:rPr>
              <a:t>: </a:t>
            </a:r>
          </a:p>
        </p:txBody>
      </p:sp>
      <p:sp>
        <p:nvSpPr>
          <p:cNvPr id="296" name="Nervous System"/>
          <p:cNvSpPr txBox="1"/>
          <p:nvPr/>
        </p:nvSpPr>
        <p:spPr>
          <a:xfrm>
            <a:off x="185379" y="4640920"/>
            <a:ext cx="178559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>
                <a:latin typeface="Arial"/>
                <a:cs typeface="Arial"/>
              </a:rPr>
              <a:t>Nervous System</a:t>
            </a:r>
          </a:p>
        </p:txBody>
      </p:sp>
      <p:pic>
        <p:nvPicPr>
          <p:cNvPr id="297" name="Image" descr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6410" y="5285835"/>
            <a:ext cx="1167674" cy="1227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8" name="Skin"/>
          <p:cNvSpPr txBox="1"/>
          <p:nvPr/>
        </p:nvSpPr>
        <p:spPr>
          <a:xfrm>
            <a:off x="2623442" y="4640920"/>
            <a:ext cx="54137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>
                <a:latin typeface="Arial"/>
                <a:cs typeface="Arial"/>
              </a:rPr>
              <a:t>Skin</a:t>
            </a:r>
          </a:p>
        </p:txBody>
      </p:sp>
      <p:pic>
        <p:nvPicPr>
          <p:cNvPr id="299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62096" y="5291783"/>
            <a:ext cx="1518140" cy="1143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0" name="Teeth"/>
          <p:cNvSpPr txBox="1"/>
          <p:nvPr/>
        </p:nvSpPr>
        <p:spPr>
          <a:xfrm>
            <a:off x="4312258" y="4657400"/>
            <a:ext cx="65701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>
                <a:latin typeface="Arial"/>
                <a:cs typeface="Arial"/>
              </a:rPr>
              <a:t>Teeth</a:t>
            </a:r>
          </a:p>
        </p:txBody>
      </p:sp>
      <p:sp>
        <p:nvSpPr>
          <p:cNvPr id="301" name="Lining of the:…"/>
          <p:cNvSpPr txBox="1"/>
          <p:nvPr/>
        </p:nvSpPr>
        <p:spPr>
          <a:xfrm>
            <a:off x="6508152" y="4657400"/>
            <a:ext cx="1414207" cy="1754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>
                <a:latin typeface="Arial"/>
                <a:cs typeface="Arial"/>
              </a:rPr>
              <a:t>Lining of the:</a:t>
            </a:r>
          </a:p>
          <a:p>
            <a:endParaRPr dirty="0">
              <a:latin typeface="Arial"/>
              <a:cs typeface="Arial"/>
            </a:endParaRPr>
          </a:p>
          <a:p>
            <a:r>
              <a:rPr dirty="0">
                <a:latin typeface="Arial"/>
                <a:cs typeface="Arial"/>
              </a:rPr>
              <a:t> - </a:t>
            </a:r>
            <a:r>
              <a:rPr lang="en-US" dirty="0" smtClean="0">
                <a:latin typeface="Arial"/>
                <a:cs typeface="Arial"/>
              </a:rPr>
              <a:t>M</a:t>
            </a:r>
            <a:r>
              <a:rPr dirty="0" smtClean="0">
                <a:latin typeface="Arial"/>
                <a:cs typeface="Arial"/>
              </a:rPr>
              <a:t>outh</a:t>
            </a:r>
            <a:endParaRPr dirty="0">
              <a:latin typeface="Arial"/>
              <a:cs typeface="Arial"/>
            </a:endParaRPr>
          </a:p>
          <a:p>
            <a:r>
              <a:rPr dirty="0">
                <a:latin typeface="Arial"/>
                <a:cs typeface="Arial"/>
              </a:rPr>
              <a:t> - </a:t>
            </a:r>
            <a:r>
              <a:rPr lang="en-US" dirty="0" smtClean="0">
                <a:latin typeface="Arial"/>
                <a:cs typeface="Arial"/>
              </a:rPr>
              <a:t>A</a:t>
            </a:r>
            <a:r>
              <a:rPr dirty="0" smtClean="0">
                <a:latin typeface="Arial"/>
                <a:cs typeface="Arial"/>
              </a:rPr>
              <a:t>nus</a:t>
            </a:r>
            <a:endParaRPr dirty="0">
              <a:latin typeface="Arial"/>
              <a:cs typeface="Arial"/>
            </a:endParaRPr>
          </a:p>
          <a:p>
            <a:r>
              <a:rPr dirty="0">
                <a:latin typeface="Arial"/>
                <a:cs typeface="Arial"/>
              </a:rPr>
              <a:t> - </a:t>
            </a:r>
            <a:r>
              <a:rPr lang="en-US" dirty="0" smtClean="0">
                <a:latin typeface="Arial"/>
                <a:cs typeface="Arial"/>
              </a:rPr>
              <a:t>N</a:t>
            </a:r>
            <a:r>
              <a:rPr dirty="0" smtClean="0">
                <a:latin typeface="Arial"/>
                <a:cs typeface="Arial"/>
              </a:rPr>
              <a:t>ostrils</a:t>
            </a:r>
            <a:endParaRPr dirty="0">
              <a:latin typeface="Arial"/>
              <a:cs typeface="Arial"/>
            </a:endParaRPr>
          </a:p>
          <a:p>
            <a:r>
              <a:rPr dirty="0">
                <a:latin typeface="Arial"/>
                <a:cs typeface="Arial"/>
              </a:rPr>
              <a:t> </a:t>
            </a:r>
          </a:p>
        </p:txBody>
      </p:sp>
      <p:pic>
        <p:nvPicPr>
          <p:cNvPr id="4" name="Picture 3" descr="03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62" y="5010252"/>
            <a:ext cx="1338952" cy="177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29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 animBg="1"/>
      <p:bldP spid="296" grpId="0" animBg="1"/>
      <p:bldP spid="298" grpId="0" animBg="1"/>
      <p:bldP spid="3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015_blastul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950" y="1008837"/>
            <a:ext cx="7191997" cy="3309865"/>
          </a:xfrm>
          <a:prstGeom prst="rect">
            <a:avLst/>
          </a:prstGeom>
        </p:spPr>
      </p:pic>
      <p:sp>
        <p:nvSpPr>
          <p:cNvPr id="305" name="Title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6F00"/>
                </a:solidFill>
              </a:defRPr>
            </a:lvl1pPr>
          </a:lstStyle>
          <a:p>
            <a:r>
              <a:t>Embryonic Similarities &amp; Differences</a:t>
            </a:r>
          </a:p>
        </p:txBody>
      </p:sp>
      <p:sp>
        <p:nvSpPr>
          <p:cNvPr id="312" name="Endoderm creates the lining of tubes and glands for the :"/>
          <p:cNvSpPr txBox="1"/>
          <p:nvPr/>
        </p:nvSpPr>
        <p:spPr>
          <a:xfrm>
            <a:off x="185379" y="4162239"/>
            <a:ext cx="582831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>
                <a:latin typeface="Arial"/>
                <a:cs typeface="Arial"/>
              </a:rPr>
              <a:t>Endoderm creates the lining of tubes and glands for </a:t>
            </a:r>
            <a:r>
              <a:rPr dirty="0" smtClean="0">
                <a:latin typeface="Arial"/>
                <a:cs typeface="Arial"/>
              </a:rPr>
              <a:t>the: </a:t>
            </a:r>
            <a:endParaRPr dirty="0">
              <a:latin typeface="Arial"/>
              <a:cs typeface="Arial"/>
            </a:endParaRPr>
          </a:p>
        </p:txBody>
      </p:sp>
      <p:sp>
        <p:nvSpPr>
          <p:cNvPr id="315" name="Respiratory Tract"/>
          <p:cNvSpPr txBox="1"/>
          <p:nvPr/>
        </p:nvSpPr>
        <p:spPr>
          <a:xfrm>
            <a:off x="648856" y="4557340"/>
            <a:ext cx="184972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>
                <a:latin typeface="Arial"/>
                <a:cs typeface="Arial"/>
              </a:rPr>
              <a:t>Respiratory Tract</a:t>
            </a:r>
          </a:p>
        </p:txBody>
      </p:sp>
      <p:sp>
        <p:nvSpPr>
          <p:cNvPr id="316" name="Digestive Tract"/>
          <p:cNvSpPr txBox="1"/>
          <p:nvPr/>
        </p:nvSpPr>
        <p:spPr>
          <a:xfrm>
            <a:off x="3009766" y="4557340"/>
            <a:ext cx="161889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>
                <a:latin typeface="Arial"/>
                <a:cs typeface="Arial"/>
              </a:rPr>
              <a:t>Digestive Tract</a:t>
            </a:r>
          </a:p>
        </p:txBody>
      </p:sp>
      <p:pic>
        <p:nvPicPr>
          <p:cNvPr id="2" name="Picture 1" descr="01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051" y="4956562"/>
            <a:ext cx="932688" cy="1712976"/>
          </a:xfrm>
          <a:prstGeom prst="rect">
            <a:avLst/>
          </a:prstGeom>
        </p:spPr>
      </p:pic>
      <p:pic>
        <p:nvPicPr>
          <p:cNvPr id="3" name="Picture 2" descr="01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766" y="4956562"/>
            <a:ext cx="1542288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" grpId="0" animBg="1"/>
      <p:bldP spid="3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itle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6F00"/>
                </a:solidFill>
              </a:defRPr>
            </a:lvl1pPr>
          </a:lstStyle>
          <a:p>
            <a:r>
              <a:t>Embryonic Similarities &amp; Differences</a:t>
            </a:r>
          </a:p>
        </p:txBody>
      </p:sp>
      <p:sp>
        <p:nvSpPr>
          <p:cNvPr id="322" name="Rectangle"/>
          <p:cNvSpPr/>
          <p:nvPr/>
        </p:nvSpPr>
        <p:spPr>
          <a:xfrm>
            <a:off x="2815449" y="3680864"/>
            <a:ext cx="1320773" cy="458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323" name="Rectangle"/>
          <p:cNvSpPr/>
          <p:nvPr/>
        </p:nvSpPr>
        <p:spPr>
          <a:xfrm>
            <a:off x="4656949" y="3802506"/>
            <a:ext cx="1406967" cy="5786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324" name="Rectangle"/>
          <p:cNvSpPr/>
          <p:nvPr/>
        </p:nvSpPr>
        <p:spPr>
          <a:xfrm>
            <a:off x="2942449" y="3807864"/>
            <a:ext cx="1320773" cy="458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325" name="Rectangle"/>
          <p:cNvSpPr/>
          <p:nvPr/>
        </p:nvSpPr>
        <p:spPr>
          <a:xfrm>
            <a:off x="6403175" y="1443850"/>
            <a:ext cx="1619063" cy="458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326" name="Rectangle"/>
          <p:cNvSpPr/>
          <p:nvPr/>
        </p:nvSpPr>
        <p:spPr>
          <a:xfrm>
            <a:off x="6581259" y="2203693"/>
            <a:ext cx="1619062" cy="45899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327" name="Rectangle"/>
          <p:cNvSpPr/>
          <p:nvPr/>
        </p:nvSpPr>
        <p:spPr>
          <a:xfrm>
            <a:off x="6581259" y="3199503"/>
            <a:ext cx="1619062" cy="458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328" name="Blastopore"/>
          <p:cNvSpPr txBox="1"/>
          <p:nvPr/>
        </p:nvSpPr>
        <p:spPr>
          <a:xfrm>
            <a:off x="4722117" y="3837173"/>
            <a:ext cx="119588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Blastopore</a:t>
            </a:r>
          </a:p>
        </p:txBody>
      </p:sp>
      <p:sp>
        <p:nvSpPr>
          <p:cNvPr id="333" name="Head at one end + body + anus at the other end = Complex Life. Phew!"/>
          <p:cNvSpPr txBox="1"/>
          <p:nvPr/>
        </p:nvSpPr>
        <p:spPr>
          <a:xfrm>
            <a:off x="941508" y="4445644"/>
            <a:ext cx="738778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>
                <a:latin typeface="Arial"/>
                <a:cs typeface="Arial"/>
              </a:rPr>
              <a:t>Head at one end + body + anus at the other end = Complex Life. Phew!</a:t>
            </a:r>
          </a:p>
        </p:txBody>
      </p:sp>
      <p:pic>
        <p:nvPicPr>
          <p:cNvPr id="18" name="Picture 17" descr="015_blastul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950" y="1008837"/>
            <a:ext cx="7191997" cy="3309865"/>
          </a:xfrm>
          <a:prstGeom prst="rect">
            <a:avLst/>
          </a:prstGeom>
        </p:spPr>
      </p:pic>
      <p:pic>
        <p:nvPicPr>
          <p:cNvPr id="3" name="Picture 2" descr="03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73" y="4814976"/>
            <a:ext cx="7929462" cy="215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65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itle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6F00"/>
                </a:solidFill>
              </a:defRPr>
            </a:lvl1pPr>
          </a:lstStyle>
          <a:p>
            <a:r>
              <a:t>Embryonic Similarities &amp; Differences</a:t>
            </a:r>
          </a:p>
        </p:txBody>
      </p:sp>
      <p:pic>
        <p:nvPicPr>
          <p:cNvPr id="338" name="Baer_embryos.png" descr="Baer_embryo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2096" y="1209724"/>
            <a:ext cx="6919808" cy="1390637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1"/>
          <p:cNvSpPr txBox="1"/>
          <p:nvPr/>
        </p:nvSpPr>
        <p:spPr>
          <a:xfrm>
            <a:off x="1566032" y="875030"/>
            <a:ext cx="2207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1</a:t>
            </a:r>
          </a:p>
        </p:txBody>
      </p:sp>
      <p:sp>
        <p:nvSpPr>
          <p:cNvPr id="340" name="2"/>
          <p:cNvSpPr txBox="1"/>
          <p:nvPr/>
        </p:nvSpPr>
        <p:spPr>
          <a:xfrm>
            <a:off x="2340732" y="875030"/>
            <a:ext cx="2207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2</a:t>
            </a:r>
          </a:p>
        </p:txBody>
      </p:sp>
      <p:sp>
        <p:nvSpPr>
          <p:cNvPr id="341" name="3"/>
          <p:cNvSpPr txBox="1"/>
          <p:nvPr/>
        </p:nvSpPr>
        <p:spPr>
          <a:xfrm>
            <a:off x="3115432" y="875030"/>
            <a:ext cx="2207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3</a:t>
            </a:r>
          </a:p>
        </p:txBody>
      </p:sp>
      <p:sp>
        <p:nvSpPr>
          <p:cNvPr id="342" name="4"/>
          <p:cNvSpPr txBox="1"/>
          <p:nvPr/>
        </p:nvSpPr>
        <p:spPr>
          <a:xfrm>
            <a:off x="3890132" y="875030"/>
            <a:ext cx="2207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4</a:t>
            </a:r>
          </a:p>
        </p:txBody>
      </p:sp>
      <p:sp>
        <p:nvSpPr>
          <p:cNvPr id="343" name="5"/>
          <p:cNvSpPr txBox="1"/>
          <p:nvPr/>
        </p:nvSpPr>
        <p:spPr>
          <a:xfrm>
            <a:off x="4817232" y="875030"/>
            <a:ext cx="2207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5</a:t>
            </a:r>
          </a:p>
        </p:txBody>
      </p:sp>
      <p:sp>
        <p:nvSpPr>
          <p:cNvPr id="344" name="6"/>
          <p:cNvSpPr txBox="1"/>
          <p:nvPr/>
        </p:nvSpPr>
        <p:spPr>
          <a:xfrm>
            <a:off x="5642732" y="875030"/>
            <a:ext cx="2207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6</a:t>
            </a:r>
          </a:p>
        </p:txBody>
      </p:sp>
      <p:sp>
        <p:nvSpPr>
          <p:cNvPr id="345" name="7"/>
          <p:cNvSpPr txBox="1"/>
          <p:nvPr/>
        </p:nvSpPr>
        <p:spPr>
          <a:xfrm>
            <a:off x="6519032" y="875030"/>
            <a:ext cx="2207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7</a:t>
            </a:r>
          </a:p>
        </p:txBody>
      </p:sp>
      <p:sp>
        <p:nvSpPr>
          <p:cNvPr id="346" name="8"/>
          <p:cNvSpPr txBox="1"/>
          <p:nvPr/>
        </p:nvSpPr>
        <p:spPr>
          <a:xfrm>
            <a:off x="7293732" y="875030"/>
            <a:ext cx="2207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8</a:t>
            </a:r>
          </a:p>
        </p:txBody>
      </p:sp>
      <p:sp>
        <p:nvSpPr>
          <p:cNvPr id="347" name="Stage 1"/>
          <p:cNvSpPr txBox="1"/>
          <p:nvPr/>
        </p:nvSpPr>
        <p:spPr>
          <a:xfrm>
            <a:off x="181732" y="1611630"/>
            <a:ext cx="88807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Stage 1</a:t>
            </a:r>
          </a:p>
        </p:txBody>
      </p:sp>
      <p:sp>
        <p:nvSpPr>
          <p:cNvPr id="348" name="Stage 2"/>
          <p:cNvSpPr txBox="1"/>
          <p:nvPr/>
        </p:nvSpPr>
        <p:spPr>
          <a:xfrm>
            <a:off x="181732" y="3135629"/>
            <a:ext cx="88807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Stage 2</a:t>
            </a:r>
          </a:p>
        </p:txBody>
      </p:sp>
      <p:sp>
        <p:nvSpPr>
          <p:cNvPr id="349" name="Stage 3"/>
          <p:cNvSpPr txBox="1"/>
          <p:nvPr/>
        </p:nvSpPr>
        <p:spPr>
          <a:xfrm>
            <a:off x="181732" y="4964429"/>
            <a:ext cx="88807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Stage 3</a:t>
            </a:r>
          </a:p>
        </p:txBody>
      </p:sp>
    </p:spTree>
    <p:extLst>
      <p:ext uri="{BB962C8B-B14F-4D97-AF65-F5344CB8AC3E}">
        <p14:creationId xmlns:p14="http://schemas.microsoft.com/office/powerpoint/2010/main" val="17767720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itle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6F00"/>
                </a:solidFill>
              </a:defRPr>
            </a:lvl1pPr>
          </a:lstStyle>
          <a:p>
            <a:r>
              <a:t>Embryonic Similarities &amp; Differences</a:t>
            </a:r>
          </a:p>
        </p:txBody>
      </p:sp>
      <p:pic>
        <p:nvPicPr>
          <p:cNvPr id="354" name="Baer_embryos.png" descr="Baer_embryo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831"/>
          <a:stretch>
            <a:fillRect/>
          </a:stretch>
        </p:blipFill>
        <p:spPr>
          <a:xfrm>
            <a:off x="1112096" y="1209724"/>
            <a:ext cx="6919808" cy="3277386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1"/>
          <p:cNvSpPr txBox="1"/>
          <p:nvPr/>
        </p:nvSpPr>
        <p:spPr>
          <a:xfrm>
            <a:off x="1566032" y="875030"/>
            <a:ext cx="2207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1</a:t>
            </a:r>
          </a:p>
        </p:txBody>
      </p:sp>
      <p:sp>
        <p:nvSpPr>
          <p:cNvPr id="356" name="2"/>
          <p:cNvSpPr txBox="1"/>
          <p:nvPr/>
        </p:nvSpPr>
        <p:spPr>
          <a:xfrm>
            <a:off x="2340732" y="875030"/>
            <a:ext cx="2207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2</a:t>
            </a:r>
          </a:p>
        </p:txBody>
      </p:sp>
      <p:sp>
        <p:nvSpPr>
          <p:cNvPr id="357" name="3"/>
          <p:cNvSpPr txBox="1"/>
          <p:nvPr/>
        </p:nvSpPr>
        <p:spPr>
          <a:xfrm>
            <a:off x="3115432" y="875030"/>
            <a:ext cx="2207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3</a:t>
            </a:r>
          </a:p>
        </p:txBody>
      </p:sp>
      <p:sp>
        <p:nvSpPr>
          <p:cNvPr id="358" name="4"/>
          <p:cNvSpPr txBox="1"/>
          <p:nvPr/>
        </p:nvSpPr>
        <p:spPr>
          <a:xfrm>
            <a:off x="3890132" y="875030"/>
            <a:ext cx="2207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4</a:t>
            </a:r>
          </a:p>
        </p:txBody>
      </p:sp>
      <p:sp>
        <p:nvSpPr>
          <p:cNvPr id="359" name="5"/>
          <p:cNvSpPr txBox="1"/>
          <p:nvPr/>
        </p:nvSpPr>
        <p:spPr>
          <a:xfrm>
            <a:off x="4817232" y="875030"/>
            <a:ext cx="2207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5</a:t>
            </a:r>
          </a:p>
        </p:txBody>
      </p:sp>
      <p:sp>
        <p:nvSpPr>
          <p:cNvPr id="360" name="6"/>
          <p:cNvSpPr txBox="1"/>
          <p:nvPr/>
        </p:nvSpPr>
        <p:spPr>
          <a:xfrm>
            <a:off x="5642732" y="875030"/>
            <a:ext cx="2207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6</a:t>
            </a:r>
          </a:p>
        </p:txBody>
      </p:sp>
      <p:sp>
        <p:nvSpPr>
          <p:cNvPr id="361" name="7"/>
          <p:cNvSpPr txBox="1"/>
          <p:nvPr/>
        </p:nvSpPr>
        <p:spPr>
          <a:xfrm>
            <a:off x="6519032" y="875030"/>
            <a:ext cx="2207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7</a:t>
            </a:r>
          </a:p>
        </p:txBody>
      </p:sp>
      <p:sp>
        <p:nvSpPr>
          <p:cNvPr id="362" name="8"/>
          <p:cNvSpPr txBox="1"/>
          <p:nvPr/>
        </p:nvSpPr>
        <p:spPr>
          <a:xfrm>
            <a:off x="7293732" y="875030"/>
            <a:ext cx="2207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8</a:t>
            </a:r>
          </a:p>
        </p:txBody>
      </p:sp>
      <p:sp>
        <p:nvSpPr>
          <p:cNvPr id="363" name="Stage 1"/>
          <p:cNvSpPr txBox="1"/>
          <p:nvPr/>
        </p:nvSpPr>
        <p:spPr>
          <a:xfrm>
            <a:off x="181732" y="1611630"/>
            <a:ext cx="88807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Stage 1</a:t>
            </a:r>
          </a:p>
        </p:txBody>
      </p:sp>
      <p:sp>
        <p:nvSpPr>
          <p:cNvPr id="364" name="Stage 2"/>
          <p:cNvSpPr txBox="1"/>
          <p:nvPr/>
        </p:nvSpPr>
        <p:spPr>
          <a:xfrm>
            <a:off x="181732" y="3135629"/>
            <a:ext cx="88807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Stage 2</a:t>
            </a:r>
          </a:p>
        </p:txBody>
      </p:sp>
      <p:sp>
        <p:nvSpPr>
          <p:cNvPr id="365" name="Stage 3"/>
          <p:cNvSpPr txBox="1"/>
          <p:nvPr/>
        </p:nvSpPr>
        <p:spPr>
          <a:xfrm>
            <a:off x="181732" y="4964429"/>
            <a:ext cx="88807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Stage 3</a:t>
            </a:r>
          </a:p>
        </p:txBody>
      </p:sp>
      <p:sp>
        <p:nvSpPr>
          <p:cNvPr id="366" name="Rectangle"/>
          <p:cNvSpPr/>
          <p:nvPr/>
        </p:nvSpPr>
        <p:spPr>
          <a:xfrm rot="2681375">
            <a:off x="746613" y="4311498"/>
            <a:ext cx="1619063" cy="458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367" name="Rectangle"/>
          <p:cNvSpPr/>
          <p:nvPr/>
        </p:nvSpPr>
        <p:spPr>
          <a:xfrm rot="1136120">
            <a:off x="1958063" y="4494785"/>
            <a:ext cx="1619062" cy="458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2488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itle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6F00"/>
                </a:solidFill>
              </a:defRPr>
            </a:lvl1pPr>
          </a:lstStyle>
          <a:p>
            <a:r>
              <a:t>Embryonic Similarities &amp; Differences</a:t>
            </a:r>
          </a:p>
        </p:txBody>
      </p:sp>
      <p:pic>
        <p:nvPicPr>
          <p:cNvPr id="372" name="Baer_embryos.png" descr="Baer_embryo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2096" y="1209724"/>
            <a:ext cx="6919808" cy="5447011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1"/>
          <p:cNvSpPr txBox="1"/>
          <p:nvPr/>
        </p:nvSpPr>
        <p:spPr>
          <a:xfrm>
            <a:off x="1566032" y="875030"/>
            <a:ext cx="2207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1</a:t>
            </a:r>
          </a:p>
        </p:txBody>
      </p:sp>
      <p:sp>
        <p:nvSpPr>
          <p:cNvPr id="374" name="2"/>
          <p:cNvSpPr txBox="1"/>
          <p:nvPr/>
        </p:nvSpPr>
        <p:spPr>
          <a:xfrm>
            <a:off x="2340732" y="875030"/>
            <a:ext cx="2207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2</a:t>
            </a:r>
          </a:p>
        </p:txBody>
      </p:sp>
      <p:sp>
        <p:nvSpPr>
          <p:cNvPr id="375" name="3"/>
          <p:cNvSpPr txBox="1"/>
          <p:nvPr/>
        </p:nvSpPr>
        <p:spPr>
          <a:xfrm>
            <a:off x="3115432" y="875030"/>
            <a:ext cx="2207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3</a:t>
            </a:r>
          </a:p>
        </p:txBody>
      </p:sp>
      <p:sp>
        <p:nvSpPr>
          <p:cNvPr id="376" name="4"/>
          <p:cNvSpPr txBox="1"/>
          <p:nvPr/>
        </p:nvSpPr>
        <p:spPr>
          <a:xfrm>
            <a:off x="3890132" y="875030"/>
            <a:ext cx="2207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4</a:t>
            </a:r>
          </a:p>
        </p:txBody>
      </p:sp>
      <p:sp>
        <p:nvSpPr>
          <p:cNvPr id="377" name="5"/>
          <p:cNvSpPr txBox="1"/>
          <p:nvPr/>
        </p:nvSpPr>
        <p:spPr>
          <a:xfrm>
            <a:off x="4817232" y="875030"/>
            <a:ext cx="2207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5</a:t>
            </a:r>
          </a:p>
        </p:txBody>
      </p:sp>
      <p:sp>
        <p:nvSpPr>
          <p:cNvPr id="378" name="6"/>
          <p:cNvSpPr txBox="1"/>
          <p:nvPr/>
        </p:nvSpPr>
        <p:spPr>
          <a:xfrm>
            <a:off x="5642732" y="875030"/>
            <a:ext cx="2207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6</a:t>
            </a:r>
          </a:p>
        </p:txBody>
      </p:sp>
      <p:sp>
        <p:nvSpPr>
          <p:cNvPr id="379" name="7"/>
          <p:cNvSpPr txBox="1"/>
          <p:nvPr/>
        </p:nvSpPr>
        <p:spPr>
          <a:xfrm>
            <a:off x="6519032" y="875030"/>
            <a:ext cx="2207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7</a:t>
            </a:r>
          </a:p>
        </p:txBody>
      </p:sp>
      <p:sp>
        <p:nvSpPr>
          <p:cNvPr id="380" name="8"/>
          <p:cNvSpPr txBox="1"/>
          <p:nvPr/>
        </p:nvSpPr>
        <p:spPr>
          <a:xfrm>
            <a:off x="7293732" y="875030"/>
            <a:ext cx="2207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8</a:t>
            </a:r>
          </a:p>
        </p:txBody>
      </p:sp>
      <p:sp>
        <p:nvSpPr>
          <p:cNvPr id="381" name="Stage 1"/>
          <p:cNvSpPr txBox="1"/>
          <p:nvPr/>
        </p:nvSpPr>
        <p:spPr>
          <a:xfrm>
            <a:off x="181732" y="1611630"/>
            <a:ext cx="88807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Stage 1</a:t>
            </a:r>
          </a:p>
        </p:txBody>
      </p:sp>
      <p:sp>
        <p:nvSpPr>
          <p:cNvPr id="382" name="Stage 2"/>
          <p:cNvSpPr txBox="1"/>
          <p:nvPr/>
        </p:nvSpPr>
        <p:spPr>
          <a:xfrm>
            <a:off x="181732" y="3135629"/>
            <a:ext cx="88807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Stage 2</a:t>
            </a:r>
          </a:p>
        </p:txBody>
      </p:sp>
      <p:sp>
        <p:nvSpPr>
          <p:cNvPr id="383" name="Stage 3"/>
          <p:cNvSpPr txBox="1"/>
          <p:nvPr/>
        </p:nvSpPr>
        <p:spPr>
          <a:xfrm>
            <a:off x="181732" y="4964429"/>
            <a:ext cx="88807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Stage 3</a:t>
            </a:r>
          </a:p>
        </p:txBody>
      </p:sp>
    </p:spTree>
    <p:extLst>
      <p:ext uri="{BB962C8B-B14F-4D97-AF65-F5344CB8AC3E}">
        <p14:creationId xmlns:p14="http://schemas.microsoft.com/office/powerpoint/2010/main" val="10543735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40_tu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518" y="3893553"/>
            <a:ext cx="1690646" cy="1479315"/>
          </a:xfrm>
          <a:prstGeom prst="rect">
            <a:avLst/>
          </a:prstGeom>
        </p:spPr>
      </p:pic>
      <p:sp>
        <p:nvSpPr>
          <p:cNvPr id="387" name="Title 5"/>
          <p:cNvSpPr txBox="1">
            <a:spLocks noGrp="1"/>
          </p:cNvSpPr>
          <p:nvPr>
            <p:ph type="title"/>
          </p:nvPr>
        </p:nvSpPr>
        <p:spPr>
          <a:xfrm>
            <a:off x="784620" y="-72559"/>
            <a:ext cx="7574653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6F00"/>
                </a:solidFill>
              </a:defRPr>
            </a:lvl1pPr>
          </a:lstStyle>
          <a:p>
            <a:r>
              <a:rPr dirty="0"/>
              <a:t>"When I grow </a:t>
            </a:r>
            <a:r>
              <a:rPr dirty="0" smtClean="0"/>
              <a:t>up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/>
              <a:t>I want to </a:t>
            </a:r>
            <a:r>
              <a:rPr dirty="0" smtClean="0"/>
              <a:t>be</a:t>
            </a:r>
            <a:r>
              <a:rPr lang="en-US" dirty="0"/>
              <a:t> </a:t>
            </a:r>
            <a:r>
              <a:rPr lang="en-US" dirty="0" smtClean="0"/>
              <a:t>. . .</a:t>
            </a:r>
            <a:r>
              <a:rPr dirty="0" smtClean="0"/>
              <a:t>"</a:t>
            </a:r>
            <a:endParaRPr dirty="0"/>
          </a:p>
        </p:txBody>
      </p:sp>
      <p:pic>
        <p:nvPicPr>
          <p:cNvPr id="388" name="Baer_embryos.png" descr="Baer_embryo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2043" y="1372248"/>
            <a:ext cx="6919808" cy="2458808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1"/>
          <p:cNvSpPr txBox="1"/>
          <p:nvPr/>
        </p:nvSpPr>
        <p:spPr>
          <a:xfrm>
            <a:off x="1566032" y="875030"/>
            <a:ext cx="2207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1</a:t>
            </a:r>
          </a:p>
        </p:txBody>
      </p:sp>
      <p:sp>
        <p:nvSpPr>
          <p:cNvPr id="390" name="2"/>
          <p:cNvSpPr txBox="1"/>
          <p:nvPr/>
        </p:nvSpPr>
        <p:spPr>
          <a:xfrm>
            <a:off x="2340732" y="875030"/>
            <a:ext cx="2207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2</a:t>
            </a:r>
          </a:p>
        </p:txBody>
      </p:sp>
      <p:sp>
        <p:nvSpPr>
          <p:cNvPr id="391" name="3"/>
          <p:cNvSpPr txBox="1"/>
          <p:nvPr/>
        </p:nvSpPr>
        <p:spPr>
          <a:xfrm>
            <a:off x="3115432" y="875030"/>
            <a:ext cx="2207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3</a:t>
            </a:r>
          </a:p>
        </p:txBody>
      </p:sp>
      <p:sp>
        <p:nvSpPr>
          <p:cNvPr id="392" name="4"/>
          <p:cNvSpPr txBox="1"/>
          <p:nvPr/>
        </p:nvSpPr>
        <p:spPr>
          <a:xfrm>
            <a:off x="3890132" y="875030"/>
            <a:ext cx="2207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4</a:t>
            </a:r>
          </a:p>
        </p:txBody>
      </p:sp>
      <p:sp>
        <p:nvSpPr>
          <p:cNvPr id="393" name="5"/>
          <p:cNvSpPr txBox="1"/>
          <p:nvPr/>
        </p:nvSpPr>
        <p:spPr>
          <a:xfrm>
            <a:off x="4817232" y="875030"/>
            <a:ext cx="2207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5</a:t>
            </a:r>
          </a:p>
        </p:txBody>
      </p:sp>
      <p:sp>
        <p:nvSpPr>
          <p:cNvPr id="394" name="6"/>
          <p:cNvSpPr txBox="1"/>
          <p:nvPr/>
        </p:nvSpPr>
        <p:spPr>
          <a:xfrm>
            <a:off x="5642732" y="875030"/>
            <a:ext cx="2207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6</a:t>
            </a:r>
          </a:p>
        </p:txBody>
      </p:sp>
      <p:sp>
        <p:nvSpPr>
          <p:cNvPr id="395" name="7"/>
          <p:cNvSpPr txBox="1"/>
          <p:nvPr/>
        </p:nvSpPr>
        <p:spPr>
          <a:xfrm>
            <a:off x="6519032" y="875030"/>
            <a:ext cx="2207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7</a:t>
            </a:r>
          </a:p>
        </p:txBody>
      </p:sp>
      <p:sp>
        <p:nvSpPr>
          <p:cNvPr id="396" name="8"/>
          <p:cNvSpPr txBox="1"/>
          <p:nvPr/>
        </p:nvSpPr>
        <p:spPr>
          <a:xfrm>
            <a:off x="7293732" y="875030"/>
            <a:ext cx="2207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latin typeface="Arial"/>
                <a:cs typeface="Arial"/>
              </a:rPr>
              <a:t>8</a:t>
            </a:r>
          </a:p>
        </p:txBody>
      </p:sp>
      <p:sp>
        <p:nvSpPr>
          <p:cNvPr id="397" name="Stage 3"/>
          <p:cNvSpPr txBox="1"/>
          <p:nvPr/>
        </p:nvSpPr>
        <p:spPr>
          <a:xfrm>
            <a:off x="181732" y="2016559"/>
            <a:ext cx="88807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>
                <a:latin typeface="Arial"/>
                <a:cs typeface="Arial"/>
              </a:rPr>
              <a:t>Stage 3</a:t>
            </a:r>
          </a:p>
        </p:txBody>
      </p:sp>
      <p:sp>
        <p:nvSpPr>
          <p:cNvPr id="398" name="Rectangle"/>
          <p:cNvSpPr/>
          <p:nvPr/>
        </p:nvSpPr>
        <p:spPr>
          <a:xfrm rot="19635886">
            <a:off x="1698741" y="1206380"/>
            <a:ext cx="320253" cy="458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399" name="Rectangle"/>
          <p:cNvSpPr/>
          <p:nvPr/>
        </p:nvSpPr>
        <p:spPr>
          <a:xfrm rot="19635886">
            <a:off x="2292617" y="1206380"/>
            <a:ext cx="320252" cy="458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400" name="Rectangle"/>
          <p:cNvSpPr/>
          <p:nvPr/>
        </p:nvSpPr>
        <p:spPr>
          <a:xfrm rot="5308260">
            <a:off x="6070346" y="-496951"/>
            <a:ext cx="320253" cy="37771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401" name="Adulthood"/>
          <p:cNvSpPr txBox="1"/>
          <p:nvPr/>
        </p:nvSpPr>
        <p:spPr>
          <a:xfrm>
            <a:off x="182647" y="4633211"/>
            <a:ext cx="114480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>
                <a:latin typeface="Arial"/>
                <a:cs typeface="Arial"/>
              </a:rPr>
              <a:t>Adulthood</a:t>
            </a:r>
          </a:p>
        </p:txBody>
      </p:sp>
      <p:pic>
        <p:nvPicPr>
          <p:cNvPr id="3" name="Picture 2" descr="024_fis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738" y="3831056"/>
            <a:ext cx="1804416" cy="1731264"/>
          </a:xfrm>
          <a:prstGeom prst="rect">
            <a:avLst/>
          </a:prstGeom>
        </p:spPr>
      </p:pic>
      <p:pic>
        <p:nvPicPr>
          <p:cNvPr id="4" name="Picture 3" descr="027_lizar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32" y="5773892"/>
            <a:ext cx="2389632" cy="731520"/>
          </a:xfrm>
          <a:prstGeom prst="rect">
            <a:avLst/>
          </a:prstGeom>
        </p:spPr>
      </p:pic>
      <p:pic>
        <p:nvPicPr>
          <p:cNvPr id="6" name="Picture 5" descr="025_chicke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68043" y="5273040"/>
            <a:ext cx="1142798" cy="1584960"/>
          </a:xfrm>
          <a:prstGeom prst="rect">
            <a:avLst/>
          </a:prstGeom>
        </p:spPr>
      </p:pic>
      <p:pic>
        <p:nvPicPr>
          <p:cNvPr id="7" name="Picture 6" descr="030_pig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12" y="5562016"/>
            <a:ext cx="1956816" cy="1121664"/>
          </a:xfrm>
          <a:prstGeom prst="rect">
            <a:avLst/>
          </a:prstGeom>
        </p:spPr>
      </p:pic>
      <p:pic>
        <p:nvPicPr>
          <p:cNvPr id="8" name="Picture 7" descr="026_rabbit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4635" y="5098720"/>
            <a:ext cx="1347216" cy="1584960"/>
          </a:xfrm>
          <a:prstGeom prst="rect">
            <a:avLst/>
          </a:prstGeom>
        </p:spPr>
      </p:pic>
      <p:pic>
        <p:nvPicPr>
          <p:cNvPr id="9" name="Picture 8" descr="028_cow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417" y="3856495"/>
            <a:ext cx="2026376" cy="1287023"/>
          </a:xfrm>
          <a:prstGeom prst="rect">
            <a:avLst/>
          </a:prstGeom>
        </p:spPr>
      </p:pic>
      <p:pic>
        <p:nvPicPr>
          <p:cNvPr id="10" name="Picture 9" descr="029_baby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609" y="3856495"/>
            <a:ext cx="1121664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144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GN Template " id="{2099AF72-7C66-EA41-991B-DBFCA1F4D149}" vid="{E4B34D78-6278-4C47-A81E-0755FB3FEB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GN Template </Template>
  <TotalTime>1998</TotalTime>
  <Words>968</Words>
  <Application>Microsoft Office PowerPoint</Application>
  <PresentationFormat>On-screen Show (4:3)</PresentationFormat>
  <Paragraphs>133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3_Office Theme</vt:lpstr>
      <vt:lpstr> When I Grow Up . . .</vt:lpstr>
      <vt:lpstr>Embryonic Similarities &amp; Differences</vt:lpstr>
      <vt:lpstr>Embryonic Similarities &amp; Differences</vt:lpstr>
      <vt:lpstr>Embryonic Similarities &amp; Differences</vt:lpstr>
      <vt:lpstr>Embryonic Similarities &amp; Differences</vt:lpstr>
      <vt:lpstr>Embryonic Similarities &amp; Differences</vt:lpstr>
      <vt:lpstr>Embryonic Similarities &amp; Differences</vt:lpstr>
      <vt:lpstr>"When I grow up, I want to be . . ."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Aribar</cp:lastModifiedBy>
  <cp:revision>123</cp:revision>
  <dcterms:created xsi:type="dcterms:W3CDTF">2017-06-05T23:28:58Z</dcterms:created>
  <dcterms:modified xsi:type="dcterms:W3CDTF">2018-03-26T00:39:27Z</dcterms:modified>
</cp:coreProperties>
</file>