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79313" autoAdjust="0"/>
  </p:normalViewPr>
  <p:slideViewPr>
    <p:cSldViewPr snapToGrid="0" snapToObjects="1">
      <p:cViewPr varScale="1">
        <p:scale>
          <a:sx n="138" d="100"/>
          <a:sy n="138" d="100"/>
        </p:scale>
        <p:origin x="176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Mass extinctions are periods in Earth's history when abnormally large numbers of species die out simultaneously or within a limited time frame. The most severe occurred at the end of the Permian </a:t>
            </a:r>
            <a:r>
              <a:rPr dirty="0" smtClean="0"/>
              <a:t>period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when 96% of all species perished. </a:t>
            </a:r>
            <a:r>
              <a:rPr dirty="0" smtClean="0"/>
              <a:t>This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along </a:t>
            </a:r>
            <a:r>
              <a:rPr dirty="0" smtClean="0"/>
              <a:t>with</a:t>
            </a:r>
            <a:r>
              <a:rPr lang="en-US" dirty="0" smtClean="0"/>
              <a:t> the</a:t>
            </a:r>
            <a:r>
              <a:rPr dirty="0" smtClean="0"/>
              <a:t> K</a:t>
            </a:r>
            <a:r>
              <a:rPr lang="en-US" dirty="0" smtClean="0"/>
              <a:t>/</a:t>
            </a:r>
            <a:r>
              <a:rPr dirty="0" smtClean="0"/>
              <a:t>T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are two of the Big Five mass extinctions, each of which wiped out at least half of all species. Many smaller scale mass extinctions have </a:t>
            </a:r>
            <a:r>
              <a:rPr dirty="0" smtClean="0"/>
              <a:t>occurred</a:t>
            </a:r>
            <a:r>
              <a:rPr lang="en-US" dirty="0" smtClean="0"/>
              <a:t>.</a:t>
            </a:r>
            <a:r>
              <a:rPr lang="en-US" baseline="0" dirty="0" smtClean="0"/>
              <a:t> I</a:t>
            </a:r>
            <a:r>
              <a:rPr dirty="0" smtClean="0"/>
              <a:t>ndeed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the disappearance of many animals and plants at the hands of man in prehistoric, </a:t>
            </a:r>
            <a:r>
              <a:rPr dirty="0" smtClean="0"/>
              <a:t>historic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modern times will eventually show up in the fossil record as 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dirty="0" smtClean="0"/>
              <a:t>mass extinction.</a:t>
            </a:r>
            <a:endParaRPr dirty="0"/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We will go </a:t>
            </a:r>
            <a:r>
              <a:rPr lang="en-US" dirty="0" smtClean="0"/>
              <a:t>into more detail </a:t>
            </a:r>
            <a:r>
              <a:rPr dirty="0" smtClean="0"/>
              <a:t>on </a:t>
            </a:r>
            <a:r>
              <a:rPr dirty="0"/>
              <a:t>the </a:t>
            </a:r>
            <a:r>
              <a:rPr lang="en-US" dirty="0" smtClean="0"/>
              <a:t>five</a:t>
            </a:r>
            <a:r>
              <a:rPr dirty="0" smtClean="0"/>
              <a:t> </a:t>
            </a:r>
            <a:r>
              <a:rPr dirty="0"/>
              <a:t>major extinctions that exist within the fossil </a:t>
            </a:r>
            <a:r>
              <a:rPr dirty="0" smtClean="0"/>
              <a:t>record</a:t>
            </a:r>
            <a:r>
              <a:rPr lang="en-US" dirty="0" smtClean="0"/>
              <a:t>. A</a:t>
            </a:r>
            <a:r>
              <a:rPr dirty="0" smtClean="0"/>
              <a:t>s </a:t>
            </a:r>
            <a:r>
              <a:rPr dirty="0"/>
              <a:t>a </a:t>
            </a:r>
            <a:r>
              <a:rPr dirty="0" smtClean="0"/>
              <a:t>reminder</a:t>
            </a:r>
            <a:r>
              <a:rPr lang="en-US" dirty="0" smtClean="0"/>
              <a:t>,</a:t>
            </a:r>
            <a:r>
              <a:rPr lang="en-US" baseline="0" dirty="0" smtClean="0"/>
              <a:t> it’s the students’</a:t>
            </a:r>
            <a:r>
              <a:rPr dirty="0" smtClean="0"/>
              <a:t> job </a:t>
            </a:r>
            <a:r>
              <a:rPr dirty="0"/>
              <a:t>to </a:t>
            </a:r>
            <a:r>
              <a:rPr dirty="0" smtClean="0"/>
              <a:t>create stor</a:t>
            </a:r>
            <a:r>
              <a:rPr lang="en-US" dirty="0" smtClean="0"/>
              <a:t>ies</a:t>
            </a:r>
            <a:r>
              <a:rPr dirty="0" smtClean="0"/>
              <a:t> </a:t>
            </a:r>
            <a:r>
              <a:rPr dirty="0"/>
              <a:t>of the history of life and </a:t>
            </a:r>
            <a:r>
              <a:rPr lang="en-US" dirty="0" smtClean="0"/>
              <a:t>to </a:t>
            </a:r>
            <a:r>
              <a:rPr lang="en-US" smtClean="0"/>
              <a:t>develop plans for how to</a:t>
            </a:r>
            <a:r>
              <a:rPr smtClean="0"/>
              <a:t> </a:t>
            </a:r>
            <a:r>
              <a:rPr dirty="0"/>
              <a:t>save the planet from the </a:t>
            </a:r>
            <a:r>
              <a:rPr dirty="0" smtClean="0"/>
              <a:t>next</a:t>
            </a:r>
            <a:r>
              <a:rPr lang="en-US" baseline="0" dirty="0" smtClean="0"/>
              <a:t> </a:t>
            </a:r>
            <a:r>
              <a:rPr dirty="0" smtClean="0"/>
              <a:t>mass </a:t>
            </a:r>
            <a:r>
              <a:rPr dirty="0"/>
              <a:t>extinction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Over </a:t>
            </a:r>
            <a:r>
              <a:rPr dirty="0"/>
              <a:t>millions of years, sediments such as sand and silt were laid down and compressed to form sedimentary rock layers. They preserve a record of ancient landscapes, climates, and organisms. 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 smtClean="0"/>
              <a:t>The</a:t>
            </a:r>
            <a:r>
              <a:rPr lang="en-US" baseline="0" dirty="0" smtClean="0"/>
              <a:t> f</a:t>
            </a:r>
            <a:r>
              <a:rPr dirty="0" smtClean="0"/>
              <a:t>ossil </a:t>
            </a:r>
            <a:r>
              <a:rPr dirty="0"/>
              <a:t>record is the combination of all known fossil </a:t>
            </a:r>
            <a:r>
              <a:rPr dirty="0" smtClean="0"/>
              <a:t>discoveries </a:t>
            </a:r>
            <a:r>
              <a:rPr dirty="0"/>
              <a:t>located along the scale of geologic time (refer to the </a:t>
            </a:r>
            <a:r>
              <a:rPr lang="en-US" i="1" dirty="0" smtClean="0"/>
              <a:t>Timescale Fossil Poster</a:t>
            </a:r>
            <a:r>
              <a:rPr dirty="0" smtClean="0"/>
              <a:t>)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including the evolution of </a:t>
            </a:r>
            <a:r>
              <a:rPr dirty="0" smtClean="0"/>
              <a:t>al</a:t>
            </a:r>
            <a:r>
              <a:rPr lang="en-US" dirty="0" smtClean="0"/>
              <a:t>l</a:t>
            </a:r>
            <a:r>
              <a:rPr dirty="0" smtClean="0"/>
              <a:t> </a:t>
            </a:r>
            <a:r>
              <a:rPr dirty="0"/>
              <a:t>life. It explains how we </a:t>
            </a:r>
            <a:r>
              <a:rPr dirty="0" smtClean="0"/>
              <a:t>move</a:t>
            </a:r>
            <a:r>
              <a:rPr lang="en-US" dirty="0" smtClean="0"/>
              <a:t>d</a:t>
            </a:r>
            <a:r>
              <a:rPr dirty="0" smtClean="0"/>
              <a:t> </a:t>
            </a:r>
            <a:r>
              <a:rPr dirty="0"/>
              <a:t>from single-celled organisms to </a:t>
            </a:r>
            <a:r>
              <a:rPr lang="en-US" dirty="0" smtClean="0"/>
              <a:t>f</a:t>
            </a:r>
            <a:r>
              <a:rPr dirty="0" smtClean="0"/>
              <a:t>ully</a:t>
            </a:r>
            <a:r>
              <a:rPr lang="en-US" baseline="0" dirty="0" smtClean="0"/>
              <a:t> </a:t>
            </a:r>
            <a:r>
              <a:rPr dirty="0" smtClean="0"/>
              <a:t>functioning </a:t>
            </a:r>
            <a:r>
              <a:rPr dirty="0"/>
              <a:t>mammals, amphibians, reptiles, and </a:t>
            </a:r>
            <a:r>
              <a:rPr dirty="0" smtClean="0"/>
              <a:t>plant</a:t>
            </a:r>
            <a:r>
              <a:rPr lang="en-US" dirty="0" smtClean="0"/>
              <a:t>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This </a:t>
            </a:r>
            <a:r>
              <a:rPr dirty="0"/>
              <a:t>is the ancient history of </a:t>
            </a:r>
            <a:r>
              <a:rPr dirty="0" smtClean="0"/>
              <a:t>single</a:t>
            </a:r>
            <a:r>
              <a:rPr lang="en-US" dirty="0" smtClean="0"/>
              <a:t>-</a:t>
            </a:r>
            <a:r>
              <a:rPr dirty="0" smtClean="0"/>
              <a:t>celled </a:t>
            </a:r>
            <a:r>
              <a:rPr dirty="0"/>
              <a:t>and multicellular organisms. </a:t>
            </a:r>
            <a:r>
              <a:rPr dirty="0" smtClean="0"/>
              <a:t>Obviously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the multicellular life </a:t>
            </a:r>
            <a:r>
              <a:rPr lang="en-US" dirty="0" smtClean="0"/>
              <a:t>is</a:t>
            </a:r>
            <a:r>
              <a:rPr lang="en-US" baseline="0" dirty="0" smtClean="0"/>
              <a:t> </a:t>
            </a:r>
            <a:r>
              <a:rPr dirty="0" smtClean="0"/>
              <a:t>more </a:t>
            </a:r>
            <a:r>
              <a:rPr dirty="0"/>
              <a:t>complex and </a:t>
            </a:r>
            <a:r>
              <a:rPr dirty="0" smtClean="0"/>
              <a:t>lead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to more diversity than </a:t>
            </a:r>
            <a:r>
              <a:rPr lang="en-US" dirty="0" smtClean="0"/>
              <a:t>t</a:t>
            </a:r>
            <a:r>
              <a:rPr dirty="0" smtClean="0"/>
              <a:t>he single</a:t>
            </a:r>
            <a:r>
              <a:rPr lang="en-US" dirty="0" smtClean="0"/>
              <a:t>-</a:t>
            </a:r>
            <a:r>
              <a:rPr dirty="0" smtClean="0"/>
              <a:t>celled life</a:t>
            </a:r>
            <a:r>
              <a:rPr lang="en-US" dirty="0" smtClean="0"/>
              <a:t> does</a:t>
            </a:r>
            <a:r>
              <a:rPr dirty="0" smtClean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lang="en-US" dirty="0" smtClean="0"/>
              <a:t>Using the fossil record</a:t>
            </a:r>
            <a:r>
              <a:rPr dirty="0" smtClean="0"/>
              <a:t>, </a:t>
            </a:r>
            <a:r>
              <a:rPr dirty="0"/>
              <a:t>we can see that organisms developed </a:t>
            </a:r>
            <a:r>
              <a:rPr lang="en-US" dirty="0" smtClean="0"/>
              <a:t>more</a:t>
            </a:r>
            <a:r>
              <a:rPr dirty="0" smtClean="0"/>
              <a:t> </a:t>
            </a:r>
            <a:r>
              <a:rPr dirty="0"/>
              <a:t>complex characteristics. </a:t>
            </a:r>
            <a:r>
              <a:rPr lang="en-US" dirty="0" smtClean="0"/>
              <a:t>For</a:t>
            </a:r>
            <a:r>
              <a:rPr lang="en-US" baseline="0" dirty="0" smtClean="0"/>
              <a:t> example, </a:t>
            </a:r>
            <a:r>
              <a:rPr dirty="0" smtClean="0"/>
              <a:t>the </a:t>
            </a:r>
            <a:r>
              <a:rPr dirty="0"/>
              <a:t>development of the first land </a:t>
            </a:r>
            <a:r>
              <a:rPr dirty="0" smtClean="0"/>
              <a:t>plants </a:t>
            </a:r>
            <a:r>
              <a:rPr dirty="0"/>
              <a:t>led to the development of the first flowering plants. </a:t>
            </a:r>
            <a:r>
              <a:rPr dirty="0" smtClean="0"/>
              <a:t>This</a:t>
            </a:r>
            <a:r>
              <a:rPr lang="en-US" dirty="0" smtClean="0"/>
              <a:t> was</a:t>
            </a:r>
            <a:r>
              <a:rPr dirty="0" smtClean="0"/>
              <a:t> </a:t>
            </a:r>
            <a:r>
              <a:rPr dirty="0"/>
              <a:t>a new, different, and advanced development in the evolution of plants. 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The history of life on Earth began about 3.8 billion years </a:t>
            </a:r>
            <a:r>
              <a:rPr dirty="0" smtClean="0"/>
              <a:t>ago</a:t>
            </a:r>
            <a:r>
              <a:rPr lang="en-US" baseline="0" dirty="0" smtClean="0"/>
              <a:t> </a:t>
            </a:r>
            <a:r>
              <a:rPr dirty="0" smtClean="0"/>
              <a:t>with </a:t>
            </a:r>
            <a:r>
              <a:rPr dirty="0"/>
              <a:t>single-celled prokaryotic cells, such as bacteria. Multicellular life evolved over a billion years </a:t>
            </a:r>
            <a:r>
              <a:rPr dirty="0" smtClean="0"/>
              <a:t>later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it's only in the last 570 million years that the kind of life forms we are familiar with began to evolve, starting with </a:t>
            </a:r>
            <a:r>
              <a:rPr dirty="0" smtClean="0"/>
              <a:t>arthropods</a:t>
            </a:r>
            <a:r>
              <a:rPr lang="en-US" dirty="0" smtClean="0"/>
              <a:t>.</a:t>
            </a:r>
            <a:r>
              <a:rPr lang="en-US" baseline="0" dirty="0" smtClean="0"/>
              <a:t> This was</a:t>
            </a:r>
            <a:r>
              <a:rPr dirty="0" smtClean="0"/>
              <a:t> </a:t>
            </a:r>
            <a:r>
              <a:rPr dirty="0"/>
              <a:t>followed by fish 530 million years </a:t>
            </a:r>
            <a:r>
              <a:rPr dirty="0" smtClean="0"/>
              <a:t>ag</a:t>
            </a:r>
            <a:r>
              <a:rPr lang="en-US" dirty="0" smtClean="0"/>
              <a:t>o</a:t>
            </a:r>
            <a:r>
              <a:rPr dirty="0" smtClean="0"/>
              <a:t>, </a:t>
            </a:r>
            <a:r>
              <a:rPr dirty="0"/>
              <a:t>land plants </a:t>
            </a:r>
            <a:r>
              <a:rPr dirty="0" smtClean="0"/>
              <a:t>475</a:t>
            </a:r>
            <a:r>
              <a:rPr lang="en-US" dirty="0" smtClean="0"/>
              <a:t> million years ago,</a:t>
            </a:r>
            <a:r>
              <a:rPr dirty="0" smtClean="0"/>
              <a:t> </a:t>
            </a:r>
            <a:r>
              <a:rPr dirty="0"/>
              <a:t>and forests </a:t>
            </a:r>
            <a:r>
              <a:rPr dirty="0" smtClean="0"/>
              <a:t>385</a:t>
            </a:r>
            <a:r>
              <a:rPr lang="en-US" dirty="0" smtClean="0"/>
              <a:t> million years ago</a:t>
            </a:r>
            <a:r>
              <a:rPr dirty="0" smtClean="0"/>
              <a:t>. </a:t>
            </a:r>
            <a:r>
              <a:rPr dirty="0"/>
              <a:t>Mammals didn't evolve until </a:t>
            </a:r>
            <a:r>
              <a:rPr dirty="0" smtClean="0"/>
              <a:t>200</a:t>
            </a:r>
            <a:r>
              <a:rPr lang="en-US" baseline="0" dirty="0" smtClean="0"/>
              <a:t> million years ago</a:t>
            </a:r>
            <a:r>
              <a:rPr dirty="0" smtClean="0"/>
              <a:t> </a:t>
            </a:r>
            <a:r>
              <a:rPr dirty="0"/>
              <a:t>and our own species, Homo sapiens</a:t>
            </a:r>
            <a:r>
              <a:rPr dirty="0" smtClean="0"/>
              <a:t>,</a:t>
            </a:r>
            <a:r>
              <a:rPr lang="en-US" baseline="0" dirty="0" smtClean="0"/>
              <a:t> only evolved</a:t>
            </a:r>
            <a:r>
              <a:rPr dirty="0" smtClean="0"/>
              <a:t> </a:t>
            </a:r>
            <a:r>
              <a:rPr dirty="0"/>
              <a:t>200,000 years </a:t>
            </a:r>
            <a:r>
              <a:rPr dirty="0" smtClean="0"/>
              <a:t>ago</a:t>
            </a:r>
            <a:r>
              <a:rPr lang="en-US" dirty="0" smtClean="0"/>
              <a:t>;</a:t>
            </a:r>
            <a:r>
              <a:rPr lang="en-US" baseline="0" dirty="0" smtClean="0"/>
              <a:t> H</a:t>
            </a:r>
            <a:r>
              <a:rPr dirty="0" smtClean="0"/>
              <a:t>umans </a:t>
            </a:r>
            <a:r>
              <a:rPr dirty="0"/>
              <a:t>have been around for a mere 0.004% of the Earth's </a:t>
            </a:r>
            <a:r>
              <a:rPr dirty="0" smtClean="0"/>
              <a:t>history</a:t>
            </a:r>
            <a:r>
              <a:rPr lang="en-US" dirty="0" smtClean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When </a:t>
            </a:r>
            <a:r>
              <a:rPr dirty="0"/>
              <a:t>we zoom in even closer, we can see that there </a:t>
            </a:r>
            <a:r>
              <a:rPr lang="en-US" dirty="0" smtClean="0"/>
              <a:t>are</a:t>
            </a:r>
            <a:r>
              <a:rPr lang="en-US" baseline="0" dirty="0" smtClean="0"/>
              <a:t> clear periods of time </a:t>
            </a:r>
            <a:r>
              <a:rPr dirty="0" smtClean="0"/>
              <a:t>where </a:t>
            </a:r>
            <a:r>
              <a:rPr dirty="0"/>
              <a:t>particular </a:t>
            </a:r>
            <a:r>
              <a:rPr dirty="0" smtClean="0"/>
              <a:t>organisms</a:t>
            </a:r>
            <a:r>
              <a:rPr lang="en-US" dirty="0" smtClean="0"/>
              <a:t>, such as</a:t>
            </a:r>
            <a:r>
              <a:rPr lang="en-US" baseline="0" dirty="0" smtClean="0"/>
              <a:t> the dinosaurs,</a:t>
            </a:r>
            <a:r>
              <a:rPr dirty="0" smtClean="0"/>
              <a:t> thrived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198" y="0"/>
            <a:ext cx="8229601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474757"/>
            <a:ext cx="8229600" cy="38815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0119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  <p:sldLayoutId id="2147483726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tif"/><Relationship Id="rId5" Type="http://schemas.openxmlformats.org/officeDocument/2006/relationships/image" Target="../media/image21.tif"/><Relationship Id="rId6" Type="http://schemas.openxmlformats.org/officeDocument/2006/relationships/image" Target="../media/image22.tif"/><Relationship Id="rId7" Type="http://schemas.openxmlformats.org/officeDocument/2006/relationships/image" Target="../media/image23.tif"/><Relationship Id="rId8" Type="http://schemas.openxmlformats.org/officeDocument/2006/relationships/image" Target="../media/image24.t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1280px-Trilobite_Beds_fossils.jpg" descr="1280px-Trilobite_Beds_fossil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5074"/>
            <a:ext cx="9144000" cy="692814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lang="en-US" dirty="0"/>
              <a:t> </a:t>
            </a:r>
            <a:r>
              <a:rPr dirty="0" smtClean="0"/>
              <a:t>The </a:t>
            </a:r>
            <a:r>
              <a:rPr dirty="0"/>
              <a:t>Fossil Record</a:t>
            </a:r>
          </a:p>
        </p:txBody>
      </p:sp>
      <p:sp>
        <p:nvSpPr>
          <p:cNvPr id="281" name="Tex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dirty="0" smtClean="0"/>
              <a:t>Evidence </a:t>
            </a:r>
            <a:r>
              <a:rPr dirty="0"/>
              <a:t>for Evolution </a:t>
            </a:r>
          </a:p>
        </p:txBody>
      </p:sp>
    </p:spTree>
    <p:extLst>
      <p:ext uri="{BB962C8B-B14F-4D97-AF65-F5344CB8AC3E}">
        <p14:creationId xmlns:p14="http://schemas.microsoft.com/office/powerpoint/2010/main" val="26454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89" y="3740680"/>
            <a:ext cx="7264267" cy="2033995"/>
          </a:xfrm>
          <a:prstGeom prst="rect">
            <a:avLst/>
          </a:prstGeom>
        </p:spPr>
      </p:pic>
      <p:sp>
        <p:nvSpPr>
          <p:cNvPr id="37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515080"/>
            <a:ext cx="8160459" cy="980352"/>
          </a:xfrm>
          <a:prstGeom prst="rect">
            <a:avLst/>
          </a:prstGeom>
        </p:spPr>
        <p:txBody>
          <a:bodyPr>
            <a:noAutofit/>
          </a:bodyPr>
          <a:lstStyle>
            <a:lvl1pPr marL="315468" indent="-315468" defTabSz="420623">
              <a:lnSpc>
                <a:spcPct val="90000"/>
              </a:lnSpc>
              <a:buSzPct val="100000"/>
              <a:buFont typeface="Arial"/>
              <a:buChar char="•"/>
              <a:defRPr sz="2576"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sz="2800" dirty="0" smtClean="0"/>
              <a:t>It </a:t>
            </a:r>
            <a:r>
              <a:rPr lang="en-US" sz="2800" dirty="0"/>
              <a:t>d</a:t>
            </a:r>
            <a:r>
              <a:rPr sz="2800" dirty="0" smtClean="0"/>
              <a:t>ocuments </a:t>
            </a:r>
            <a:r>
              <a:rPr sz="2800" dirty="0"/>
              <a:t>the extinctions of </a:t>
            </a:r>
            <a:r>
              <a:rPr sz="2800" dirty="0" smtClean="0"/>
              <a:t>diverse life </a:t>
            </a:r>
            <a:r>
              <a:rPr sz="2800" dirty="0"/>
              <a:t>and </a:t>
            </a:r>
            <a:r>
              <a:rPr lang="en-US" sz="2800" dirty="0" smtClean="0"/>
              <a:t>the </a:t>
            </a:r>
            <a:r>
              <a:rPr sz="2800" dirty="0" smtClean="0"/>
              <a:t>changes </a:t>
            </a:r>
            <a:r>
              <a:rPr sz="2800" dirty="0"/>
              <a:t>that </a:t>
            </a:r>
            <a:r>
              <a:rPr lang="en-US" sz="2800" dirty="0" smtClean="0"/>
              <a:t>occurred</a:t>
            </a:r>
            <a:r>
              <a:rPr sz="2800" dirty="0" smtClean="0"/>
              <a:t> </a:t>
            </a:r>
            <a:r>
              <a:rPr sz="2800" dirty="0"/>
              <a:t>as a result.</a:t>
            </a:r>
          </a:p>
        </p:txBody>
      </p:sp>
      <p:pic>
        <p:nvPicPr>
          <p:cNvPr id="37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9799" y="3092648"/>
            <a:ext cx="1183750" cy="6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9523" y="3092648"/>
            <a:ext cx="1183750" cy="6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9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1633" y="3092648"/>
            <a:ext cx="1183750" cy="6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0" name="pasted-image.tiff" descr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13743" y="3092648"/>
            <a:ext cx="1183750" cy="6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1" name="pasted-image.tiff" descr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5543" y="3092648"/>
            <a:ext cx="1183750" cy="6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457199" y="300325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What is the Fossil Record?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15429" y="4496685"/>
            <a:ext cx="2699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Percent Extinction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640" y="3800128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40" y="4295954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640" y="4804739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640" y="5320004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3024" y="5548021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5744" y="5536558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9223" y="5535787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3136" y="5535787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2701" y="5519200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5556" y="5515576"/>
            <a:ext cx="78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5847" y="3895844"/>
            <a:ext cx="193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Cretaceous Tertiary (K/T)</a:t>
            </a:r>
          </a:p>
          <a:p>
            <a:pPr algn="ctr"/>
            <a:r>
              <a:rPr lang="en-US" sz="1000" dirty="0" smtClean="0"/>
              <a:t>Extinction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3342" y="3962158"/>
            <a:ext cx="193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End-Triassic</a:t>
            </a:r>
          </a:p>
          <a:p>
            <a:pPr algn="ctr"/>
            <a:r>
              <a:rPr lang="en-US" sz="1000" dirty="0" smtClean="0"/>
              <a:t>Extinction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4110" y="3809605"/>
            <a:ext cx="193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End-Permian</a:t>
            </a:r>
          </a:p>
          <a:p>
            <a:pPr algn="ctr"/>
            <a:r>
              <a:rPr lang="en-US" sz="1000" dirty="0" smtClean="0"/>
              <a:t>Extinction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8610" y="3815972"/>
            <a:ext cx="193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End-Ordovician</a:t>
            </a:r>
          </a:p>
          <a:p>
            <a:pPr algn="ctr"/>
            <a:r>
              <a:rPr lang="en-US" sz="1000" dirty="0" smtClean="0"/>
              <a:t>Extinction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1113" y="4325243"/>
            <a:ext cx="193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Late Devonian</a:t>
            </a:r>
          </a:p>
          <a:p>
            <a:pPr algn="ctr"/>
            <a:r>
              <a:rPr lang="en-US" sz="1000" dirty="0" smtClean="0"/>
              <a:t>Extinction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9729" y="5862027"/>
            <a:ext cx="193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Millions of Years Ago</a:t>
            </a:r>
          </a:p>
        </p:txBody>
      </p:sp>
    </p:spTree>
    <p:extLst>
      <p:ext uri="{BB962C8B-B14F-4D97-AF65-F5344CB8AC3E}">
        <p14:creationId xmlns:p14="http://schemas.microsoft.com/office/powerpoint/2010/main" val="100548374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USA_10052_Grand_Canyon_Luca_Galuzzi_2007.jpg" descr="USA_10052_Grand_Canyon_Luca_Galuzzi_2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116" y="2280581"/>
            <a:ext cx="6055768" cy="403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326623" y="1443325"/>
            <a:ext cx="6490751" cy="5369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dirty="0"/>
              <a:t>The history of life told through </a:t>
            </a:r>
            <a:r>
              <a:rPr dirty="0" smtClean="0"/>
              <a:t>rocks</a:t>
            </a:r>
            <a:endParaRPr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817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82" y="1556443"/>
            <a:ext cx="5473885" cy="5321227"/>
          </a:xfrm>
          <a:prstGeom prst="rect">
            <a:avLst/>
          </a:prstGeom>
        </p:spPr>
      </p:pic>
      <p:sp>
        <p:nvSpPr>
          <p:cNvPr id="29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09133" y="1443325"/>
            <a:ext cx="6925734" cy="53693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dirty="0"/>
              <a:t>All known fossil </a:t>
            </a:r>
            <a:r>
              <a:rPr dirty="0" smtClean="0"/>
              <a:t>discoveries</a:t>
            </a:r>
            <a:r>
              <a:rPr lang="en-US" dirty="0"/>
              <a:t> </a:t>
            </a:r>
            <a:r>
              <a:rPr lang="en-US" dirty="0" smtClean="0"/>
              <a:t>. . .</a:t>
            </a:r>
            <a:endParaRPr dirty="0"/>
          </a:p>
        </p:txBody>
      </p:sp>
      <p:pic>
        <p:nvPicPr>
          <p:cNvPr id="294" name="cast fossil.jpg" descr="cast foss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59" y="2258388"/>
            <a:ext cx="1283534" cy="1143001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295" name="mold fossil.jpg" descr="mold foss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87" y="2100836"/>
            <a:ext cx="1799199" cy="1204423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296" name="permineralized wood.jpg" descr="permineralized woo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57" y="3705550"/>
            <a:ext cx="1563844" cy="1429451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297" name="Preserved Remains.jpg" descr="Preserved Rem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77" y="5257810"/>
            <a:ext cx="1626307" cy="129072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298" name="trace fossil.jpg" descr="trace fossi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546" y="4538969"/>
            <a:ext cx="1720960" cy="129072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sp>
        <p:nvSpPr>
          <p:cNvPr id="299" name="Line"/>
          <p:cNvSpPr/>
          <p:nvPr/>
        </p:nvSpPr>
        <p:spPr>
          <a:xfrm>
            <a:off x="3515188" y="3165228"/>
            <a:ext cx="1274818" cy="48105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00" name="Line"/>
          <p:cNvSpPr/>
          <p:nvPr/>
        </p:nvSpPr>
        <p:spPr>
          <a:xfrm flipH="1">
            <a:off x="4574323" y="3310476"/>
            <a:ext cx="2166619" cy="1534827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01" name="Line"/>
          <p:cNvSpPr/>
          <p:nvPr/>
        </p:nvSpPr>
        <p:spPr>
          <a:xfrm>
            <a:off x="3759322" y="4972302"/>
            <a:ext cx="1796926" cy="398396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02" name="Line"/>
          <p:cNvSpPr/>
          <p:nvPr/>
        </p:nvSpPr>
        <p:spPr>
          <a:xfrm flipH="1">
            <a:off x="5683247" y="4217057"/>
            <a:ext cx="1713232" cy="128064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03" name="Line"/>
          <p:cNvSpPr/>
          <p:nvPr/>
        </p:nvSpPr>
        <p:spPr>
          <a:xfrm flipV="1">
            <a:off x="6810529" y="3766978"/>
            <a:ext cx="161271" cy="150784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872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0" grpId="0" animBg="1"/>
      <p:bldP spid="301" grpId="0" animBg="1"/>
      <p:bldP spid="302" grpId="0" animBg="1"/>
      <p:bldP spid="3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82" y="1556443"/>
            <a:ext cx="5473885" cy="5321227"/>
          </a:xfrm>
          <a:prstGeom prst="rect">
            <a:avLst/>
          </a:prstGeom>
        </p:spPr>
      </p:pic>
      <p:sp>
        <p:nvSpPr>
          <p:cNvPr id="30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1550" y="1413914"/>
            <a:ext cx="6925734" cy="5369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. . . </a:t>
            </a:r>
            <a:r>
              <a:rPr dirty="0" smtClean="0"/>
              <a:t>can </a:t>
            </a:r>
            <a:r>
              <a:rPr dirty="0"/>
              <a:t>be dated by various </a:t>
            </a:r>
            <a:r>
              <a:rPr dirty="0" smtClean="0"/>
              <a:t>methods</a:t>
            </a:r>
            <a:r>
              <a:rPr lang="en-US" dirty="0"/>
              <a:t> </a:t>
            </a:r>
            <a:r>
              <a:rPr lang="en-US" dirty="0" smtClean="0"/>
              <a:t>. . .</a:t>
            </a:r>
            <a:endParaRPr dirty="0"/>
          </a:p>
        </p:txBody>
      </p:sp>
      <p:pic>
        <p:nvPicPr>
          <p:cNvPr id="310" name="cast fossil.jpg" descr="cast foss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59" y="2258388"/>
            <a:ext cx="1283534" cy="1143001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11" name="mold fossil.jpg" descr="mold foss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87" y="2100836"/>
            <a:ext cx="1799199" cy="1204423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12" name="permineralized wood.jpg" descr="permineralized woo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57" y="3705550"/>
            <a:ext cx="1563844" cy="1429451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13" name="Preserved Remains.jpg" descr="Preserved Rem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77" y="5257810"/>
            <a:ext cx="1626307" cy="129072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14" name="trace fossil.jpg" descr="trace fossi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546" y="4538969"/>
            <a:ext cx="1720960" cy="129072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sp>
        <p:nvSpPr>
          <p:cNvPr id="315" name="Line"/>
          <p:cNvSpPr/>
          <p:nvPr/>
        </p:nvSpPr>
        <p:spPr>
          <a:xfrm>
            <a:off x="3515188" y="3165228"/>
            <a:ext cx="1274818" cy="48105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16" name="Line"/>
          <p:cNvSpPr/>
          <p:nvPr/>
        </p:nvSpPr>
        <p:spPr>
          <a:xfrm flipH="1">
            <a:off x="4574323" y="3310476"/>
            <a:ext cx="2166619" cy="1534827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17" name="Line"/>
          <p:cNvSpPr/>
          <p:nvPr/>
        </p:nvSpPr>
        <p:spPr>
          <a:xfrm>
            <a:off x="3759322" y="4972302"/>
            <a:ext cx="1796926" cy="398396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18" name="Line"/>
          <p:cNvSpPr/>
          <p:nvPr/>
        </p:nvSpPr>
        <p:spPr>
          <a:xfrm flipH="1">
            <a:off x="5683247" y="4217057"/>
            <a:ext cx="1713232" cy="128064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19" name="Line"/>
          <p:cNvSpPr/>
          <p:nvPr/>
        </p:nvSpPr>
        <p:spPr>
          <a:xfrm flipV="1">
            <a:off x="6810529" y="3766978"/>
            <a:ext cx="161271" cy="150784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5630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82" y="1556443"/>
            <a:ext cx="5473885" cy="5321227"/>
          </a:xfrm>
          <a:prstGeom prst="rect">
            <a:avLst/>
          </a:prstGeom>
        </p:spPr>
      </p:pic>
      <p:sp>
        <p:nvSpPr>
          <p:cNvPr id="32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4537" y="1349369"/>
            <a:ext cx="7832273" cy="715845"/>
          </a:xfrm>
          <a:prstGeom prst="rect">
            <a:avLst/>
          </a:prstGeom>
        </p:spPr>
        <p:txBody>
          <a:bodyPr>
            <a:noAutofit/>
          </a:bodyPr>
          <a:lstStyle>
            <a:lvl1pPr marL="339470" indent="-339470" defTabSz="452627">
              <a:lnSpc>
                <a:spcPct val="90000"/>
              </a:lnSpc>
              <a:buSzPct val="100000"/>
              <a:buFont typeface="Arial"/>
              <a:buChar char="•"/>
              <a:defRPr sz="2772"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sz="2800" dirty="0" smtClean="0"/>
              <a:t>. . . </a:t>
            </a:r>
            <a:r>
              <a:rPr sz="2800" dirty="0" smtClean="0"/>
              <a:t>and </a:t>
            </a:r>
            <a:r>
              <a:rPr sz="2800" dirty="0"/>
              <a:t>placed in </a:t>
            </a:r>
            <a:r>
              <a:rPr sz="2800" dirty="0" smtClean="0"/>
              <a:t>order</a:t>
            </a:r>
            <a:r>
              <a:rPr lang="en-US" sz="2800" dirty="0" smtClean="0"/>
              <a:t> along a geologic timescale</a:t>
            </a:r>
            <a:r>
              <a:rPr sz="2800" dirty="0" smtClean="0"/>
              <a:t>.</a:t>
            </a:r>
            <a:endParaRPr sz="2800" dirty="0"/>
          </a:p>
        </p:txBody>
      </p:sp>
      <p:pic>
        <p:nvPicPr>
          <p:cNvPr id="326" name="cast fossil.jpg" descr="cast foss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608" y="4293701"/>
            <a:ext cx="880375" cy="783984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27" name="mold fossil.jpg" descr="mold fossi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608" y="5955140"/>
            <a:ext cx="953887" cy="638553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28" name="permineralized wood.jpg" descr="permineralized woo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452" y="2449454"/>
            <a:ext cx="920686" cy="841565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29" name="Preserved Remains.jpg" descr="Preserved Rem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885" y="3400368"/>
            <a:ext cx="987820" cy="783984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pic>
        <p:nvPicPr>
          <p:cNvPr id="330" name="trace fossil.jpg" descr="trace fossi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608" y="5158705"/>
            <a:ext cx="953887" cy="715416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000000">
                <a:alpha val="74997"/>
              </a:srgbClr>
            </a:outerShdw>
          </a:effectLst>
        </p:spPr>
      </p:pic>
      <p:sp>
        <p:nvSpPr>
          <p:cNvPr id="331" name="Line"/>
          <p:cNvSpPr/>
          <p:nvPr/>
        </p:nvSpPr>
        <p:spPr>
          <a:xfrm flipH="1" flipV="1">
            <a:off x="2051643" y="3713834"/>
            <a:ext cx="1813515" cy="19272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32" name="Line"/>
          <p:cNvSpPr/>
          <p:nvPr/>
        </p:nvSpPr>
        <p:spPr>
          <a:xfrm flipH="1">
            <a:off x="2046775" y="4609604"/>
            <a:ext cx="1859199" cy="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33" name="Line"/>
          <p:cNvSpPr/>
          <p:nvPr/>
        </p:nvSpPr>
        <p:spPr>
          <a:xfrm flipH="1">
            <a:off x="2046775" y="3120157"/>
            <a:ext cx="1821399" cy="450963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34" name="Line"/>
          <p:cNvSpPr/>
          <p:nvPr/>
        </p:nvSpPr>
        <p:spPr>
          <a:xfrm flipH="1" flipV="1">
            <a:off x="2012265" y="5369395"/>
            <a:ext cx="1871263" cy="196916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335" name="Line"/>
          <p:cNvSpPr/>
          <p:nvPr/>
        </p:nvSpPr>
        <p:spPr>
          <a:xfrm flipH="1" flipV="1">
            <a:off x="2013654" y="5685550"/>
            <a:ext cx="1865940" cy="686318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619502" y="3361984"/>
            <a:ext cx="10775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Cenozoic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8035" y="3033280"/>
            <a:ext cx="1196965" cy="3824719"/>
            <a:chOff x="938035" y="3033280"/>
            <a:chExt cx="1196965" cy="3824719"/>
          </a:xfrm>
        </p:grpSpPr>
        <p:pic>
          <p:nvPicPr>
            <p:cNvPr id="3" name="Picture 2" descr="04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035" y="3033280"/>
              <a:ext cx="1196965" cy="37405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04537" y="3046174"/>
              <a:ext cx="7870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Period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4537" y="3181656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 smtClean="0"/>
                <a:t>Quarternary</a:t>
              </a:r>
              <a:endParaRPr lang="en-US" sz="7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4537" y="3371065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Tertiary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04537" y="3758421"/>
              <a:ext cx="787098" cy="20005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Cretaceous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04537" y="4110876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Jurassic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4537" y="4398750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Triassic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04537" y="4625797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Permian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01587" y="482585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Pennsylvanian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1587" y="4982337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Mississippian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04537" y="518239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Devonian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4537" y="5434819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Silurian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04537" y="563334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Ordovician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4537" y="5885769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Cambrian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764745" y="636442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Late Proterozoic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569795" y="5235981"/>
              <a:ext cx="11770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Paleozoic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569798" y="4058978"/>
              <a:ext cx="11770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Mesozoic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13087" y="4848751"/>
              <a:ext cx="117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Carbon-</a:t>
              </a:r>
            </a:p>
            <a:p>
              <a:pPr algn="ctr"/>
              <a:r>
                <a:rPr lang="en-US" sz="600" dirty="0" err="1" smtClean="0"/>
                <a:t>iferous</a:t>
              </a:r>
              <a:endParaRPr lang="en-US" sz="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5968554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32" grpId="0" animBg="1"/>
      <p:bldP spid="333" grpId="0" animBg="1"/>
      <p:bldP spid="334" grpId="0" animBg="1"/>
      <p:bldP spid="3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520" y="2404956"/>
            <a:ext cx="4780713" cy="4063606"/>
          </a:xfrm>
          <a:prstGeom prst="rect">
            <a:avLst/>
          </a:prstGeom>
        </p:spPr>
      </p:pic>
      <p:pic>
        <p:nvPicPr>
          <p:cNvPr id="12" name="Picture 11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52" y="2603896"/>
            <a:ext cx="1264017" cy="3950054"/>
          </a:xfrm>
          <a:prstGeom prst="rect">
            <a:avLst/>
          </a:prstGeom>
        </p:spPr>
      </p:pic>
      <p:sp>
        <p:nvSpPr>
          <p:cNvPr id="34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453948"/>
            <a:ext cx="8469087" cy="86024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dirty="0"/>
              <a:t>It shows clear evidence of </a:t>
            </a:r>
            <a:r>
              <a:rPr dirty="0" smtClean="0"/>
              <a:t>evolution</a:t>
            </a:r>
            <a:r>
              <a:rPr lang="en-US" dirty="0" smtClean="0"/>
              <a:t> in</a:t>
            </a:r>
            <a:r>
              <a:rPr dirty="0" smtClean="0"/>
              <a:t> </a:t>
            </a:r>
            <a:r>
              <a:rPr dirty="0"/>
              <a:t>particular types of organisms.</a:t>
            </a:r>
          </a:p>
        </p:txBody>
      </p:sp>
      <p:sp>
        <p:nvSpPr>
          <p:cNvPr id="344" name="Line"/>
          <p:cNvSpPr/>
          <p:nvPr/>
        </p:nvSpPr>
        <p:spPr>
          <a:xfrm>
            <a:off x="2055769" y="5652914"/>
            <a:ext cx="1064011" cy="58674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>
            <a:off x="2046431" y="2882974"/>
            <a:ext cx="1070423" cy="1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4048" y="2603897"/>
            <a:ext cx="1262383" cy="4033754"/>
            <a:chOff x="938035" y="3033280"/>
            <a:chExt cx="1196965" cy="3824719"/>
          </a:xfrm>
        </p:grpSpPr>
        <p:pic>
          <p:nvPicPr>
            <p:cNvPr id="9" name="Picture 8" descr="0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035" y="3033280"/>
              <a:ext cx="1196965" cy="37405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4537" y="3046174"/>
              <a:ext cx="7870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Period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4537" y="3181656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 smtClean="0"/>
                <a:t>Quarternary</a:t>
              </a:r>
              <a:endParaRPr lang="en-US" sz="7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4537" y="3371065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Tertiary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4537" y="3758421"/>
              <a:ext cx="787098" cy="20005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Cretaceous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537" y="4110876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Jurassic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4537" y="4398750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Triassic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4537" y="4625797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Permian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01587" y="482585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Pennsylvanian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1587" y="4982337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Mississippian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4537" y="518239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Devonian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04537" y="5434819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Silurian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04537" y="563334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Ordovician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04537" y="5885769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Cambrian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4745" y="6364422"/>
              <a:ext cx="7870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Late Proterozoic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69795" y="5235981"/>
              <a:ext cx="11770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Paleozoic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69798" y="4058978"/>
              <a:ext cx="11770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Mesozoic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713087" y="4848751"/>
              <a:ext cx="117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Carbon-</a:t>
              </a:r>
            </a:p>
            <a:p>
              <a:pPr algn="ctr"/>
              <a:r>
                <a:rPr lang="en-US" sz="600" dirty="0" err="1" smtClean="0"/>
                <a:t>iferous</a:t>
              </a:r>
              <a:endParaRPr lang="en-US" sz="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55714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443325"/>
            <a:ext cx="8360231" cy="98035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It d</a:t>
            </a:r>
            <a:r>
              <a:rPr dirty="0" smtClean="0"/>
              <a:t>isplays </a:t>
            </a:r>
            <a:r>
              <a:rPr dirty="0"/>
              <a:t>the </a:t>
            </a:r>
            <a:r>
              <a:rPr lang="en-US" dirty="0" smtClean="0"/>
              <a:t>evolving </a:t>
            </a:r>
            <a:r>
              <a:rPr dirty="0" smtClean="0"/>
              <a:t>complexity </a:t>
            </a:r>
            <a:r>
              <a:rPr dirty="0"/>
              <a:t>and diversity of life </a:t>
            </a:r>
            <a:r>
              <a:rPr dirty="0" smtClean="0"/>
              <a:t>over </a:t>
            </a:r>
            <a:r>
              <a:rPr dirty="0"/>
              <a:t>time.</a:t>
            </a:r>
          </a:p>
        </p:txBody>
      </p:sp>
      <p:pic>
        <p:nvPicPr>
          <p:cNvPr id="351" name="Screen Shot 2017-09-05 at 4.06.48 PM.png" descr="Screen Shot 2017-09-05 at 4.06.4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724002"/>
            <a:ext cx="9144001" cy="255827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199" y="300325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D6F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E700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 smtClean="0"/>
              <a:t>What is the Fossil Record?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5758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creen Shot 2017-09-05 at 4.06.56 PM.png" descr="Screen Shot 2017-09-05 at 4.06.5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681" y="2247848"/>
            <a:ext cx="8592638" cy="460503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Oval"/>
          <p:cNvSpPr/>
          <p:nvPr/>
        </p:nvSpPr>
        <p:spPr>
          <a:xfrm>
            <a:off x="5883447" y="4051848"/>
            <a:ext cx="1391559" cy="638751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9" name="Oval"/>
          <p:cNvSpPr/>
          <p:nvPr/>
        </p:nvSpPr>
        <p:spPr>
          <a:xfrm>
            <a:off x="1986046" y="3242940"/>
            <a:ext cx="889545" cy="638751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457199" y="300325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What is the Fossil Record?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274866"/>
            <a:ext cx="8360231" cy="98035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It d</a:t>
            </a:r>
            <a:r>
              <a:rPr dirty="0" smtClean="0"/>
              <a:t>isplays </a:t>
            </a:r>
            <a:r>
              <a:rPr dirty="0"/>
              <a:t>the </a:t>
            </a:r>
            <a:r>
              <a:rPr lang="en-US" dirty="0" smtClean="0"/>
              <a:t>evolving </a:t>
            </a:r>
            <a:r>
              <a:rPr dirty="0" smtClean="0"/>
              <a:t>complexity </a:t>
            </a:r>
            <a:r>
              <a:rPr dirty="0"/>
              <a:t>and diversity of life </a:t>
            </a:r>
            <a:r>
              <a:rPr dirty="0" smtClean="0"/>
              <a:t>over </a:t>
            </a:r>
            <a:r>
              <a:rPr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42307510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creen Shot 2017-09-05 at 4.07.04 PM.png" descr="Screen Shot 2017-09-05 at 4.07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542620"/>
            <a:ext cx="9144001" cy="308770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Oval"/>
          <p:cNvSpPr/>
          <p:nvPr/>
        </p:nvSpPr>
        <p:spPr>
          <a:xfrm>
            <a:off x="385371" y="3560055"/>
            <a:ext cx="1195334" cy="638751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67" name="Oval"/>
          <p:cNvSpPr/>
          <p:nvPr/>
        </p:nvSpPr>
        <p:spPr>
          <a:xfrm>
            <a:off x="5752316" y="4864910"/>
            <a:ext cx="1195334" cy="638751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68" name="Line"/>
          <p:cNvSpPr/>
          <p:nvPr/>
        </p:nvSpPr>
        <p:spPr>
          <a:xfrm>
            <a:off x="955821" y="5709544"/>
            <a:ext cx="5391065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69" name="Line"/>
          <p:cNvSpPr/>
          <p:nvPr/>
        </p:nvSpPr>
        <p:spPr>
          <a:xfrm flipV="1">
            <a:off x="981221" y="4219415"/>
            <a:ext cx="1" cy="150293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70" name="Line"/>
          <p:cNvSpPr/>
          <p:nvPr/>
        </p:nvSpPr>
        <p:spPr>
          <a:xfrm>
            <a:off x="6348447" y="5480944"/>
            <a:ext cx="1" cy="25400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457199" y="300325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What is the Fossil Record?</a:t>
            </a:r>
          </a:p>
        </p:txBody>
      </p:sp>
      <p:sp>
        <p:nvSpPr>
          <p:cNvPr id="1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9" y="1418558"/>
            <a:ext cx="8360231" cy="98035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buSzPct val="100000"/>
              <a:buFont typeface="Arial"/>
              <a:buChar char="•"/>
              <a:defRPr b="1"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It d</a:t>
            </a:r>
            <a:r>
              <a:rPr dirty="0" smtClean="0"/>
              <a:t>isplays </a:t>
            </a:r>
            <a:r>
              <a:rPr dirty="0"/>
              <a:t>the </a:t>
            </a:r>
            <a:r>
              <a:rPr lang="en-US" dirty="0" smtClean="0"/>
              <a:t>evolving </a:t>
            </a:r>
            <a:r>
              <a:rPr dirty="0" smtClean="0"/>
              <a:t>complexity </a:t>
            </a:r>
            <a:r>
              <a:rPr dirty="0"/>
              <a:t>and diversity of life </a:t>
            </a:r>
            <a:r>
              <a:rPr dirty="0" smtClean="0"/>
              <a:t>over </a:t>
            </a:r>
            <a:r>
              <a:rPr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18924375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/>
      <p:bldP spid="367" grpId="0" animBg="1"/>
      <p:bldP spid="368" grpId="0" animBg="1"/>
      <p:bldP spid="369" grpId="0" animBg="1"/>
      <p:bldP spid="370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2004</TotalTime>
  <Words>736</Words>
  <Application>Microsoft Macintosh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3_Office Theme</vt:lpstr>
      <vt:lpstr> The Fossil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Fossil Record?</vt:lpstr>
      <vt:lpstr>What is the Fossil Record?</vt:lpstr>
      <vt:lpstr>What is the Fossil Record?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Eugene Cordero</cp:lastModifiedBy>
  <cp:revision>123</cp:revision>
  <dcterms:created xsi:type="dcterms:W3CDTF">2017-06-05T23:28:58Z</dcterms:created>
  <dcterms:modified xsi:type="dcterms:W3CDTF">2018-05-03T23:21:02Z</dcterms:modified>
</cp:coreProperties>
</file>