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0" r:id="rId3"/>
    <p:sldId id="257" r:id="rId4"/>
    <p:sldId id="258" r:id="rId5"/>
    <p:sldId id="259" r:id="rId6"/>
    <p:sldId id="260" r:id="rId7"/>
    <p:sldId id="261" r:id="rId8"/>
    <p:sldId id="267" r:id="rId9"/>
    <p:sldId id="268" r:id="rId10"/>
    <p:sldId id="262" r:id="rId11"/>
    <p:sldId id="269" r:id="rId12"/>
    <p:sldId id="263" r:id="rId13"/>
    <p:sldId id="264"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7" autoAdjust="0"/>
    <p:restoredTop sz="83691"/>
  </p:normalViewPr>
  <p:slideViewPr>
    <p:cSldViewPr snapToGrid="0" snapToObjects="1">
      <p:cViewPr>
        <p:scale>
          <a:sx n="100" d="100"/>
          <a:sy n="100" d="100"/>
        </p:scale>
        <p:origin x="808" y="1640"/>
      </p:cViewPr>
      <p:guideLst>
        <p:guide orient="horz" pos="2160"/>
        <p:guide pos="2880"/>
      </p:guideLst>
    </p:cSldViewPr>
  </p:slideViewPr>
  <p:notesTextViewPr>
    <p:cViewPr>
      <p:scale>
        <a:sx n="100" d="100"/>
        <a:sy n="100" d="100"/>
      </p:scale>
      <p:origin x="0" y="0"/>
    </p:cViewPr>
  </p:notesTextViewPr>
  <p:notesViewPr>
    <p:cSldViewPr snapToGrid="0" snapToObjects="1">
      <p:cViewPr>
        <p:scale>
          <a:sx n="161" d="100"/>
          <a:sy n="161" d="100"/>
        </p:scale>
        <p:origin x="1544" y="-233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BFA13-CCAC-D648-88B9-086B1F308BA2}" type="datetimeFigureOut">
              <a:rPr lang="en-US" smtClean="0"/>
              <a:pPr/>
              <a:t>5/3/18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FE09D-34CA-4545-84B6-ABC93F10A8FB}" type="slidenum">
              <a:rPr lang="en-US" smtClean="0"/>
              <a:pPr/>
              <a:t>‹#›</a:t>
            </a:fld>
            <a:endParaRPr lang="en-US"/>
          </a:p>
        </p:txBody>
      </p:sp>
    </p:spTree>
    <p:extLst>
      <p:ext uri="{BB962C8B-B14F-4D97-AF65-F5344CB8AC3E}">
        <p14:creationId xmlns:p14="http://schemas.microsoft.com/office/powerpoint/2010/main" val="4085045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a:t>
            </a:r>
            <a:r>
              <a:rPr lang="en-US" baseline="0" dirty="0" smtClean="0"/>
              <a:t> copyrighted is underlined here to not only emphasis another vocabulary word but to also as a transition to the next slide. </a:t>
            </a:r>
            <a:endParaRPr lang="en-US" dirty="0"/>
          </a:p>
        </p:txBody>
      </p:sp>
      <p:sp>
        <p:nvSpPr>
          <p:cNvPr id="4" name="Slide Number Placeholder 3"/>
          <p:cNvSpPr>
            <a:spLocks noGrp="1"/>
          </p:cNvSpPr>
          <p:nvPr>
            <p:ph type="sldNum" sz="quarter" idx="10"/>
          </p:nvPr>
        </p:nvSpPr>
        <p:spPr/>
        <p:txBody>
          <a:bodyPr/>
          <a:lstStyle/>
          <a:p>
            <a:fld id="{1DBAA7C5-56CE-4A7C-B62F-B75153649121}" type="slidenum">
              <a:rPr lang="en-US" smtClean="0"/>
              <a:pPr/>
              <a:t>3</a:t>
            </a:fld>
            <a:endParaRPr lang="en-US"/>
          </a:p>
        </p:txBody>
      </p:sp>
    </p:spTree>
    <p:extLst>
      <p:ext uri="{BB962C8B-B14F-4D97-AF65-F5344CB8AC3E}">
        <p14:creationId xmlns:p14="http://schemas.microsoft.com/office/powerpoint/2010/main" val="247486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one “clear cut” way to know you have the right to use someone else’s work is to pay them to use it through a license. Mention that is very important to read through the conditions of use to make sure you know of any limitations. </a:t>
            </a:r>
            <a:endParaRPr lang="en-US" dirty="0"/>
          </a:p>
        </p:txBody>
      </p:sp>
      <p:sp>
        <p:nvSpPr>
          <p:cNvPr id="4" name="Slide Number Placeholder 3"/>
          <p:cNvSpPr>
            <a:spLocks noGrp="1"/>
          </p:cNvSpPr>
          <p:nvPr>
            <p:ph type="sldNum" sz="quarter" idx="10"/>
          </p:nvPr>
        </p:nvSpPr>
        <p:spPr/>
        <p:txBody>
          <a:bodyPr/>
          <a:lstStyle/>
          <a:p>
            <a:fld id="{1DBAA7C5-56CE-4A7C-B62F-B75153649121}" type="slidenum">
              <a:rPr lang="en-US" smtClean="0"/>
              <a:pPr/>
              <a:t>5</a:t>
            </a:fld>
            <a:endParaRPr lang="en-US"/>
          </a:p>
        </p:txBody>
      </p:sp>
    </p:spTree>
    <p:extLst>
      <p:ext uri="{BB962C8B-B14F-4D97-AF65-F5344CB8AC3E}">
        <p14:creationId xmlns:p14="http://schemas.microsoft.com/office/powerpoint/2010/main" val="129328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there are three ways to use digital material without paying any money. It is important that they understand the differences between these three. </a:t>
            </a:r>
            <a:r>
              <a:rPr lang="en-US" dirty="0" smtClean="0"/>
              <a:t>Portions of each definition</a:t>
            </a:r>
            <a:r>
              <a:rPr lang="en-US" baseline="0" dirty="0" smtClean="0"/>
              <a:t> are underlined to help students see the differences. Symbols can be used as visual cues while researching online. </a:t>
            </a:r>
            <a:endParaRPr lang="en-US" dirty="0"/>
          </a:p>
        </p:txBody>
      </p:sp>
      <p:sp>
        <p:nvSpPr>
          <p:cNvPr id="4" name="Slide Number Placeholder 3"/>
          <p:cNvSpPr>
            <a:spLocks noGrp="1"/>
          </p:cNvSpPr>
          <p:nvPr>
            <p:ph type="sldNum" sz="quarter" idx="10"/>
          </p:nvPr>
        </p:nvSpPr>
        <p:spPr/>
        <p:txBody>
          <a:bodyPr/>
          <a:lstStyle/>
          <a:p>
            <a:fld id="{1DBAA7C5-56CE-4A7C-B62F-B75153649121}" type="slidenum">
              <a:rPr lang="en-US" smtClean="0"/>
              <a:pPr/>
              <a:t>6</a:t>
            </a:fld>
            <a:endParaRPr lang="en-US"/>
          </a:p>
        </p:txBody>
      </p:sp>
    </p:spTree>
    <p:extLst>
      <p:ext uri="{BB962C8B-B14F-4D97-AF65-F5344CB8AC3E}">
        <p14:creationId xmlns:p14="http://schemas.microsoft.com/office/powerpoint/2010/main" val="255727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a:t>
            </a:r>
            <a:r>
              <a:rPr lang="en-US" dirty="0" smtClean="0"/>
              <a:t>ideo</a:t>
            </a:r>
            <a:r>
              <a:rPr lang="en-US" baseline="0" dirty="0" smtClean="0"/>
              <a:t> is very cleverly done but students may have a hard time understanding it at first. Viewing it more than once may help them understand the concepts more fully. </a:t>
            </a:r>
            <a:endParaRPr lang="en-US" dirty="0"/>
          </a:p>
        </p:txBody>
      </p:sp>
      <p:sp>
        <p:nvSpPr>
          <p:cNvPr id="4" name="Slide Number Placeholder 3"/>
          <p:cNvSpPr>
            <a:spLocks noGrp="1"/>
          </p:cNvSpPr>
          <p:nvPr>
            <p:ph type="sldNum" sz="quarter" idx="10"/>
          </p:nvPr>
        </p:nvSpPr>
        <p:spPr/>
        <p:txBody>
          <a:bodyPr/>
          <a:lstStyle/>
          <a:p>
            <a:fld id="{1DBAA7C5-56CE-4A7C-B62F-B75153649121}" type="slidenum">
              <a:rPr lang="en-US" smtClean="0"/>
              <a:pPr/>
              <a:t>7</a:t>
            </a:fld>
            <a:endParaRPr lang="en-US"/>
          </a:p>
        </p:txBody>
      </p:sp>
    </p:spTree>
    <p:extLst>
      <p:ext uri="{BB962C8B-B14F-4D97-AF65-F5344CB8AC3E}">
        <p14:creationId xmlns:p14="http://schemas.microsoft.com/office/powerpoint/2010/main" val="184073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AA7C5-56CE-4A7C-B62F-B75153649121}" type="slidenum">
              <a:rPr lang="en-US" smtClean="0"/>
              <a:pPr/>
              <a:t>10</a:t>
            </a:fld>
            <a:endParaRPr lang="en-US"/>
          </a:p>
        </p:txBody>
      </p:sp>
    </p:spTree>
    <p:extLst>
      <p:ext uri="{BB962C8B-B14F-4D97-AF65-F5344CB8AC3E}">
        <p14:creationId xmlns:p14="http://schemas.microsoft.com/office/powerpoint/2010/main" val="149640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there are different citation styles, and inform students which style</a:t>
            </a:r>
            <a:r>
              <a:rPr lang="en-US" baseline="0" dirty="0" smtClean="0"/>
              <a:t> they will be required to use.</a:t>
            </a:r>
            <a:endParaRPr lang="en-US" dirty="0"/>
          </a:p>
        </p:txBody>
      </p:sp>
      <p:sp>
        <p:nvSpPr>
          <p:cNvPr id="4" name="Slide Number Placeholder 3"/>
          <p:cNvSpPr>
            <a:spLocks noGrp="1"/>
          </p:cNvSpPr>
          <p:nvPr>
            <p:ph type="sldNum" sz="quarter" idx="10"/>
          </p:nvPr>
        </p:nvSpPr>
        <p:spPr/>
        <p:txBody>
          <a:bodyPr/>
          <a:lstStyle/>
          <a:p>
            <a:fld id="{CABFE09D-34CA-4545-84B6-ABC93F10A8FB}" type="slidenum">
              <a:rPr lang="en-US" smtClean="0"/>
              <a:pPr/>
              <a:t>11</a:t>
            </a:fld>
            <a:endParaRPr lang="en-US"/>
          </a:p>
        </p:txBody>
      </p:sp>
    </p:spTree>
    <p:extLst>
      <p:ext uri="{BB962C8B-B14F-4D97-AF65-F5344CB8AC3E}">
        <p14:creationId xmlns:p14="http://schemas.microsoft.com/office/powerpoint/2010/main" val="94236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take notes on the following four slides or print out versions to be pasted into their science notebooks. The important thing here is to have them record the type of information required for the </a:t>
            </a:r>
            <a:r>
              <a:rPr lang="en-US" dirty="0"/>
              <a:t>citation. </a:t>
            </a:r>
            <a:r>
              <a:rPr lang="en-US" dirty="0" smtClean="0"/>
              <a:t>NOTE </a:t>
            </a:r>
            <a:r>
              <a:rPr lang="en-US" dirty="0"/>
              <a:t>that the style here is MLA – you will need to modify the slide to show a different citation style.</a:t>
            </a:r>
          </a:p>
          <a:p>
            <a:endParaRPr lang="en-US" dirty="0" smtClean="0"/>
          </a:p>
          <a:p>
            <a:r>
              <a:rPr lang="en-US" dirty="0" smtClean="0"/>
              <a:t>Inform students that if they have multiple sources the sources must be listed alphabetically on</a:t>
            </a:r>
            <a:r>
              <a:rPr lang="en-US" baseline="0" dirty="0" smtClean="0"/>
              <a:t> their Works Cited page. Additionally, you may point out that after the first line of a citation, the information must be indented (as shown in the examples in each slide).</a:t>
            </a:r>
          </a:p>
        </p:txBody>
      </p:sp>
      <p:sp>
        <p:nvSpPr>
          <p:cNvPr id="4" name="Slide Number Placeholder 3"/>
          <p:cNvSpPr>
            <a:spLocks noGrp="1"/>
          </p:cNvSpPr>
          <p:nvPr>
            <p:ph type="sldNum" sz="quarter" idx="10"/>
          </p:nvPr>
        </p:nvSpPr>
        <p:spPr/>
        <p:txBody>
          <a:bodyPr/>
          <a:lstStyle/>
          <a:p>
            <a:fld id="{1DBAA7C5-56CE-4A7C-B62F-B75153649121}" type="slidenum">
              <a:rPr lang="en-US" smtClean="0"/>
              <a:pPr/>
              <a:t>12</a:t>
            </a:fld>
            <a:endParaRPr lang="en-US"/>
          </a:p>
        </p:txBody>
      </p:sp>
    </p:spTree>
    <p:extLst>
      <p:ext uri="{BB962C8B-B14F-4D97-AF65-F5344CB8AC3E}">
        <p14:creationId xmlns:p14="http://schemas.microsoft.com/office/powerpoint/2010/main" val="50434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students that there is a filter</a:t>
            </a:r>
            <a:r>
              <a:rPr lang="en-US" baseline="0" dirty="0" smtClean="0"/>
              <a:t> that can be used when searching for images through Google Images,</a:t>
            </a:r>
            <a:r>
              <a:rPr lang="en-US" dirty="0" smtClean="0"/>
              <a:t> as demonstrated in the previous slides of this presentation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DBAA7C5-56CE-4A7C-B62F-B75153649121}" type="slidenum">
              <a:rPr lang="en-US" smtClean="0"/>
              <a:pPr/>
              <a:t>15</a:t>
            </a:fld>
            <a:endParaRPr lang="en-US"/>
          </a:p>
        </p:txBody>
      </p:sp>
    </p:spTree>
    <p:extLst>
      <p:ext uri="{BB962C8B-B14F-4D97-AF65-F5344CB8AC3E}">
        <p14:creationId xmlns:p14="http://schemas.microsoft.com/office/powerpoint/2010/main" val="225632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smtClean="0">
                <a:latin typeface="Arial"/>
                <a:cs typeface="Arial"/>
              </a:rPr>
              <a:t> </a:t>
            </a:r>
            <a:endParaRPr lang="en-US" sz="4000" b="1" dirty="0">
              <a:latin typeface="Arial"/>
              <a:cs typeface="Arial"/>
            </a:endParaRP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6152365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86581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ext uri="{BB962C8B-B14F-4D97-AF65-F5344CB8AC3E}">
        <p14:creationId xmlns:p14="http://schemas.microsoft.com/office/powerpoint/2010/main" val="39578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57200" y="1447800"/>
            <a:ext cx="4070350" cy="4908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344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smtClean="0"/>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smtClean="0"/>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85969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smtClean="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smtClean="0"/>
              <a:t>Second level</a:t>
            </a:r>
          </a:p>
        </p:txBody>
      </p:sp>
    </p:spTree>
    <p:extLst>
      <p:ext uri="{BB962C8B-B14F-4D97-AF65-F5344CB8AC3E}">
        <p14:creationId xmlns:p14="http://schemas.microsoft.com/office/powerpoint/2010/main" val="4093488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smtClean="0"/>
              <a:t>Drag picture to placeholder or click icon to add</a:t>
            </a:r>
            <a:endParaRPr lang="en-US" dirty="0"/>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smtClean="0"/>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smtClean="0"/>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026502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smtClean="0"/>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smtClean="0"/>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20483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pPr/>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pPr/>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p:txBody>
      </p:sp>
    </p:spTree>
    <p:extLst>
      <p:ext uri="{BB962C8B-B14F-4D97-AF65-F5344CB8AC3E}">
        <p14:creationId xmlns:p14="http://schemas.microsoft.com/office/powerpoint/2010/main" val="30955626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smtClean="0"/>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pPr/>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pPr/>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24400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smtClean="0"/>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pPr/>
              <a:t>5/3/18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pPr/>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908425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pPr/>
              <a:t>5/3/18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pPr/>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400345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93450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smtClean="0"/>
              <a:t>Click to 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smtClean="0"/>
              <a:t>Click to 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smtClean="0"/>
              <a:t>Click to 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206040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smtClean="0"/>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smtClean="0"/>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smtClean="0"/>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5160812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8" name="Title 1"/>
          <p:cNvSpPr>
            <a:spLocks noGrp="1"/>
          </p:cNvSpPr>
          <p:nvPr>
            <p:ph type="title"/>
          </p:nvPr>
        </p:nvSpPr>
        <p:spPr>
          <a:xfrm>
            <a:off x="727552" y="3280990"/>
            <a:ext cx="8416448" cy="2028127"/>
          </a:xfrm>
          <a:solidFill>
            <a:schemeClr val="bg1">
              <a:alpha val="70000"/>
            </a:schemeClr>
          </a:solidFill>
        </p:spPr>
        <p:txBody>
          <a:bodyPr>
            <a:normAutofit/>
          </a:bodyPr>
          <a:lstStyle/>
          <a:p>
            <a:pPr algn="l"/>
            <a:r>
              <a:rPr lang="en-US" sz="4000" b="1" smtClean="0">
                <a:latin typeface="Arial"/>
                <a:cs typeface="Arial"/>
              </a:rPr>
              <a:t>Click to edit Master title style</a:t>
            </a:r>
            <a:endParaRPr lang="en-US" sz="4000" b="1" dirty="0">
              <a:latin typeface="Arial"/>
              <a:cs typeface="Arial"/>
            </a:endParaRPr>
          </a:p>
        </p:txBody>
      </p:sp>
    </p:spTree>
    <p:extLst>
      <p:ext uri="{BB962C8B-B14F-4D97-AF65-F5344CB8AC3E}">
        <p14:creationId xmlns:p14="http://schemas.microsoft.com/office/powerpoint/2010/main" val="12807282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457200" y="2474757"/>
            <a:ext cx="8229600" cy="3881593"/>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p:txBody>
      </p:sp>
      <p:sp>
        <p:nvSpPr>
          <p:cNvPr id="10" name="Content Placeholder 2"/>
          <p:cNvSpPr>
            <a:spLocks noGrp="1"/>
          </p:cNvSpPr>
          <p:nvPr>
            <p:ph sz="half" idx="13"/>
          </p:nvPr>
        </p:nvSpPr>
        <p:spPr>
          <a:xfrm>
            <a:off x="457200" y="1143000"/>
            <a:ext cx="8229599" cy="133175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1338449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96"/>
            <a:ext cx="8252178" cy="1041368"/>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685541"/>
            <a:ext cx="4137378" cy="4670808"/>
          </a:xfrm>
        </p:spPr>
        <p:txBody>
          <a:bodyPr>
            <a:normAutofit/>
          </a:bodyPr>
          <a:lstStyle>
            <a:lvl1pPr marL="0" indent="0">
              <a:buNone/>
              <a:defRPr sz="2800" b="0">
                <a:solidFill>
                  <a:srgbClr val="000000"/>
                </a:solidFill>
              </a:defRPr>
            </a:lvl1pPr>
            <a:lvl2pPr marL="457200" indent="0">
              <a:buNone/>
              <a:defRPr/>
            </a:lvl2pPr>
          </a:lstStyle>
          <a:p>
            <a:pPr lvl="0"/>
            <a:r>
              <a:rPr lang="en-US" dirty="0" smtClean="0"/>
              <a:t>Second level</a:t>
            </a:r>
          </a:p>
        </p:txBody>
      </p:sp>
      <p:sp>
        <p:nvSpPr>
          <p:cNvPr id="8" name="Picture Placeholder 7"/>
          <p:cNvSpPr>
            <a:spLocks noGrp="1"/>
          </p:cNvSpPr>
          <p:nvPr>
            <p:ph type="pic" sz="quarter" idx="13"/>
          </p:nvPr>
        </p:nvSpPr>
        <p:spPr>
          <a:xfrm>
            <a:off x="4594578" y="1685541"/>
            <a:ext cx="4092222" cy="4671339"/>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5340757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547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552DF-D04F-2F4A-946C-D09CCA04F22B}" type="datetimeFigureOut">
              <a:rPr lang="en-US" smtClean="0"/>
              <a:pPr/>
              <a:t>5/3/18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C0C946-01F1-9C4B-B4CB-2F5762665992}" type="slidenum">
              <a:rPr lang="en-US" smtClean="0"/>
              <a:pPr/>
              <a:t>‹#›</a:t>
            </a:fld>
            <a:endParaRPr lang="en-US"/>
          </a:p>
        </p:txBody>
      </p:sp>
    </p:spTree>
    <p:extLst>
      <p:ext uri="{BB962C8B-B14F-4D97-AF65-F5344CB8AC3E}">
        <p14:creationId xmlns:p14="http://schemas.microsoft.com/office/powerpoint/2010/main" val="56022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194313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pPr/>
              <a:t>5/3/18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pPr/>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793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smtClean="0"/>
              <a:t>Second level</a:t>
            </a:r>
          </a:p>
        </p:txBody>
      </p:sp>
    </p:spTree>
    <p:extLst>
      <p:ext uri="{BB962C8B-B14F-4D97-AF65-F5344CB8AC3E}">
        <p14:creationId xmlns:p14="http://schemas.microsoft.com/office/powerpoint/2010/main" val="49952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smtClean="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0763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smtClean="0"/>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smtClean="0"/>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smtClean="0"/>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50151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smtClean="0"/>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5594409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smtClean="0"/>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smtClean="0"/>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33825444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7301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par>
    </p:tnLst>
  </p:timing>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ockSnap_9VIZX4K5GD.jpg"/>
          <p:cNvPicPr>
            <a:picLocks noGrp="1" noChangeAspect="1"/>
          </p:cNvPicPr>
          <p:nvPr>
            <p:ph type="pic" idx="1"/>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nchor="ctr"/>
          <a:lstStyle/>
          <a:p>
            <a:r>
              <a:rPr lang="en-US" dirty="0"/>
              <a:t> </a:t>
            </a:r>
            <a:r>
              <a:rPr lang="en-US" dirty="0" smtClean="0"/>
              <a:t>Citing Sources</a:t>
            </a:r>
            <a:endParaRPr lang="en-US" dirty="0"/>
          </a:p>
        </p:txBody>
      </p:sp>
      <p:sp>
        <p:nvSpPr>
          <p:cNvPr id="3" name="Subtitle 2"/>
          <p:cNvSpPr>
            <a:spLocks noGrp="1"/>
          </p:cNvSpPr>
          <p:nvPr>
            <p:ph type="body" sz="quarter" idx="13"/>
          </p:nvPr>
        </p:nvSpPr>
        <p:spPr>
          <a:xfrm>
            <a:off x="727549" y="4573694"/>
            <a:ext cx="5269060" cy="929752"/>
          </a:xfrm>
        </p:spPr>
        <p:txBody>
          <a:bodyPr/>
          <a:lstStyle/>
          <a:p>
            <a:r>
              <a:rPr lang="en-US" dirty="0"/>
              <a:t> </a:t>
            </a:r>
            <a:r>
              <a:rPr lang="en-US" dirty="0" smtClean="0"/>
              <a:t> </a:t>
            </a:r>
            <a:endParaRPr lang="en-US" dirty="0"/>
          </a:p>
        </p:txBody>
      </p:sp>
    </p:spTree>
    <p:extLst>
      <p:ext uri="{BB962C8B-B14F-4D97-AF65-F5344CB8AC3E}">
        <p14:creationId xmlns:p14="http://schemas.microsoft.com/office/powerpoint/2010/main" val="184905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9600" cy="1866899"/>
          </a:xfrm>
        </p:spPr>
        <p:txBody>
          <a:bodyPr>
            <a:normAutofit fontScale="90000"/>
          </a:bodyPr>
          <a:lstStyle/>
          <a:p>
            <a:r>
              <a:rPr lang="en-US" sz="3200" b="0" dirty="0">
                <a:solidFill>
                  <a:schemeClr val="tx1"/>
                </a:solidFill>
              </a:rPr>
              <a:t>Scenario—Part 2:  Your group has found all of the digital materials needed for your </a:t>
            </a:r>
            <a:r>
              <a:rPr lang="en-US" sz="3200" b="0" dirty="0" smtClean="0">
                <a:solidFill>
                  <a:schemeClr val="tx1"/>
                </a:solidFill>
              </a:rPr>
              <a:t>project. How </a:t>
            </a:r>
            <a:r>
              <a:rPr lang="en-US" sz="3200" b="0" dirty="0">
                <a:solidFill>
                  <a:schemeClr val="tx1"/>
                </a:solidFill>
              </a:rPr>
              <a:t>do you cite your sources correctly?</a:t>
            </a:r>
            <a:br>
              <a:rPr lang="en-US" sz="3200" b="0" dirty="0">
                <a:solidFill>
                  <a:schemeClr val="tx1"/>
                </a:solidFill>
              </a:rPr>
            </a:br>
            <a:endParaRPr lang="en-US" sz="3200" b="0" dirty="0">
              <a:solidFill>
                <a:schemeClr val="tx1"/>
              </a:solidFill>
            </a:endParaRPr>
          </a:p>
        </p:txBody>
      </p:sp>
      <p:sp>
        <p:nvSpPr>
          <p:cNvPr id="3" name="Content Placeholder 2"/>
          <p:cNvSpPr>
            <a:spLocks noGrp="1"/>
          </p:cNvSpPr>
          <p:nvPr>
            <p:ph idx="1"/>
          </p:nvPr>
        </p:nvSpPr>
        <p:spPr/>
        <p:txBody>
          <a:bodyPr anchor="ctr">
            <a:noAutofit/>
          </a:bodyPr>
          <a:lstStyle/>
          <a:p>
            <a:pPr marL="0" indent="0">
              <a:buNone/>
            </a:pPr>
            <a:endParaRPr lang="en-US" sz="3000" dirty="0" smtClean="0"/>
          </a:p>
          <a:p>
            <a:pPr marL="0" indent="0">
              <a:buNone/>
            </a:pPr>
            <a:endParaRPr lang="en-US" sz="3000" dirty="0"/>
          </a:p>
          <a:p>
            <a:pPr marL="0" indent="0">
              <a:buNone/>
            </a:pPr>
            <a:endParaRPr lang="en-US" sz="3000" dirty="0"/>
          </a:p>
        </p:txBody>
      </p:sp>
    </p:spTree>
    <p:extLst>
      <p:ext uri="{BB962C8B-B14F-4D97-AF65-F5344CB8AC3E}">
        <p14:creationId xmlns:p14="http://schemas.microsoft.com/office/powerpoint/2010/main" val="1896165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76402"/>
            <a:ext cx="8229600" cy="1188123"/>
          </a:xfrm>
        </p:spPr>
        <p:txBody>
          <a:bodyPr>
            <a:normAutofit fontScale="90000"/>
          </a:bodyPr>
          <a:lstStyle/>
          <a:p>
            <a:r>
              <a:rPr lang="en-US" sz="3200" b="0" dirty="0">
                <a:solidFill>
                  <a:schemeClr val="tx1"/>
                </a:solidFill>
              </a:rPr>
              <a:t>Scenario—Part 2:  Your group has found all of the digital materials needed for your project, how do you cite your sources correctly?</a:t>
            </a:r>
            <a:br>
              <a:rPr lang="en-US" sz="3200" b="0" dirty="0">
                <a:solidFill>
                  <a:schemeClr val="tx1"/>
                </a:solidFill>
              </a:rPr>
            </a:br>
            <a:endParaRPr lang="en-US" sz="3200" b="0" dirty="0">
              <a:solidFill>
                <a:schemeClr val="tx1"/>
              </a:solidFill>
            </a:endParaRPr>
          </a:p>
        </p:txBody>
      </p:sp>
      <p:sp>
        <p:nvSpPr>
          <p:cNvPr id="8" name="Content Placeholder 7"/>
          <p:cNvSpPr>
            <a:spLocks noGrp="1"/>
          </p:cNvSpPr>
          <p:nvPr>
            <p:ph idx="1"/>
          </p:nvPr>
        </p:nvSpPr>
        <p:spPr>
          <a:xfrm>
            <a:off x="457200" y="1864525"/>
            <a:ext cx="8229600" cy="114867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There are different styles for citations</a:t>
            </a:r>
            <a:r>
              <a:rPr lang="is-IS" dirty="0" smtClean="0"/>
              <a:t>…</a:t>
            </a:r>
            <a:endParaRPr lang="en-US" dirty="0"/>
          </a:p>
        </p:txBody>
      </p:sp>
      <p:sp>
        <p:nvSpPr>
          <p:cNvPr id="10" name="Content Placeholder 9"/>
          <p:cNvSpPr>
            <a:spLocks noGrp="1"/>
          </p:cNvSpPr>
          <p:nvPr>
            <p:ph sz="quarter" idx="13"/>
          </p:nvPr>
        </p:nvSpPr>
        <p:spPr>
          <a:xfrm>
            <a:off x="457200" y="3013203"/>
            <a:ext cx="8229600" cy="3714622"/>
          </a:xfrm>
        </p:spPr>
        <p:txBody>
          <a:bodyPr/>
          <a:lstStyle/>
          <a:p>
            <a:r>
              <a:rPr lang="en-US" dirty="0" smtClean="0"/>
              <a:t>APA (American Psychological Association): used by education, psychology, and science</a:t>
            </a:r>
          </a:p>
          <a:p>
            <a:r>
              <a:rPr lang="en-US" dirty="0" smtClean="0"/>
              <a:t>MLA (Modern Language Association): used by the humanities</a:t>
            </a:r>
          </a:p>
          <a:p>
            <a:r>
              <a:rPr lang="en-US" dirty="0" smtClean="0"/>
              <a:t>Chicago: used by business, history, and fine arts</a:t>
            </a:r>
            <a:endParaRPr lang="en-US" dirty="0"/>
          </a:p>
        </p:txBody>
      </p:sp>
    </p:spTree>
    <p:extLst>
      <p:ext uri="{BB962C8B-B14F-4D97-AF65-F5344CB8AC3E}">
        <p14:creationId xmlns:p14="http://schemas.microsoft.com/office/powerpoint/2010/main" val="7546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Written Information from Websites</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pPr>
            <a:r>
              <a:rPr lang="en-US" dirty="0" smtClean="0"/>
              <a:t>Author’s Last Name, First Name</a:t>
            </a:r>
          </a:p>
          <a:p>
            <a:pPr>
              <a:lnSpc>
                <a:spcPct val="100000"/>
              </a:lnSpc>
            </a:pPr>
            <a:r>
              <a:rPr lang="en-US" dirty="0" smtClean="0"/>
              <a:t>“Name of Article”</a:t>
            </a:r>
          </a:p>
          <a:p>
            <a:pPr>
              <a:lnSpc>
                <a:spcPct val="100000"/>
              </a:lnSpc>
            </a:pPr>
            <a:r>
              <a:rPr lang="en-US" u="sng" dirty="0" smtClean="0"/>
              <a:t>Title of Website</a:t>
            </a:r>
            <a:endParaRPr lang="en-US" dirty="0" smtClean="0"/>
          </a:p>
          <a:p>
            <a:pPr>
              <a:lnSpc>
                <a:spcPct val="100000"/>
              </a:lnSpc>
            </a:pPr>
            <a:r>
              <a:rPr lang="en-US" dirty="0" smtClean="0"/>
              <a:t>Date Written</a:t>
            </a:r>
          </a:p>
          <a:p>
            <a:pPr>
              <a:lnSpc>
                <a:spcPct val="100000"/>
              </a:lnSpc>
            </a:pPr>
            <a:r>
              <a:rPr lang="en-US" dirty="0" smtClean="0"/>
              <a:t>Name of organization that sponsors the site, if applicable</a:t>
            </a:r>
          </a:p>
          <a:p>
            <a:pPr>
              <a:lnSpc>
                <a:spcPct val="100000"/>
              </a:lnSpc>
            </a:pPr>
            <a:r>
              <a:rPr lang="en-US" dirty="0" smtClean="0"/>
              <a:t>&lt;URL Link&gt;</a:t>
            </a:r>
          </a:p>
          <a:p>
            <a:pPr>
              <a:lnSpc>
                <a:spcPct val="100000"/>
              </a:lnSpc>
            </a:pPr>
            <a:endParaRPr lang="en-US" sz="2600" dirty="0" smtClean="0"/>
          </a:p>
          <a:p>
            <a:pPr>
              <a:lnSpc>
                <a:spcPct val="100000"/>
              </a:lnSpc>
            </a:pPr>
            <a:r>
              <a:rPr lang="en-US" sz="2600" dirty="0" smtClean="0"/>
              <a:t>Example citation:</a:t>
            </a:r>
          </a:p>
          <a:p>
            <a:pPr>
              <a:lnSpc>
                <a:spcPct val="100000"/>
              </a:lnSpc>
            </a:pPr>
            <a:r>
              <a:rPr lang="en-US" sz="2600" dirty="0" smtClean="0"/>
              <a:t>Marks, Josh. “The 6 Most Pressing Environmental Issues”. 	</a:t>
            </a:r>
            <a:r>
              <a:rPr lang="en-US" sz="2600" u="sng" dirty="0" err="1" smtClean="0"/>
              <a:t>inhabitat</a:t>
            </a:r>
            <a:r>
              <a:rPr lang="en-US" sz="2600" u="sng" dirty="0" smtClean="0"/>
              <a:t>. </a:t>
            </a:r>
            <a:r>
              <a:rPr lang="en-US" sz="2600" dirty="0" smtClean="0"/>
              <a:t>April 22, 2016</a:t>
            </a:r>
            <a:r>
              <a:rPr lang="en-US" sz="2600" dirty="0"/>
              <a:t>. </a:t>
            </a:r>
            <a:r>
              <a:rPr lang="en-US" sz="2600" dirty="0" smtClean="0"/>
              <a:t>&lt;http</a:t>
            </a:r>
            <a:r>
              <a:rPr lang="en-US" sz="2600" dirty="0"/>
              <a:t>://</a:t>
            </a:r>
            <a:r>
              <a:rPr lang="en-US" sz="2600" dirty="0" smtClean="0"/>
              <a:t>inhabitat.com/top-6-	environmental-issues-for-earth-day-and-what-you-can-	do-to-solve-them/&gt;</a:t>
            </a:r>
            <a:endParaRPr lang="en-US" dirty="0" smtClean="0"/>
          </a:p>
        </p:txBody>
      </p:sp>
    </p:spTree>
    <p:extLst>
      <p:ext uri="{BB962C8B-B14F-4D97-AF65-F5344CB8AC3E}">
        <p14:creationId xmlns:p14="http://schemas.microsoft.com/office/powerpoint/2010/main" val="1081851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u="sng" dirty="0" smtClean="0"/>
              <a:t>Title of Film</a:t>
            </a:r>
          </a:p>
          <a:p>
            <a:pPr>
              <a:lnSpc>
                <a:spcPct val="100000"/>
              </a:lnSpc>
            </a:pPr>
            <a:r>
              <a:rPr lang="en-US" dirty="0" smtClean="0"/>
              <a:t>Director’s First Name &amp; Last Name</a:t>
            </a:r>
          </a:p>
          <a:p>
            <a:pPr>
              <a:lnSpc>
                <a:spcPct val="100000"/>
              </a:lnSpc>
            </a:pPr>
            <a:r>
              <a:rPr lang="en-US" dirty="0" smtClean="0"/>
              <a:t>Year Made</a:t>
            </a:r>
          </a:p>
          <a:p>
            <a:pPr>
              <a:lnSpc>
                <a:spcPct val="100000"/>
              </a:lnSpc>
            </a:pPr>
            <a:r>
              <a:rPr lang="en-US" dirty="0" smtClean="0"/>
              <a:t>Medium (DVD, Blu-Ray, YouTube)</a:t>
            </a:r>
          </a:p>
          <a:p>
            <a:pPr>
              <a:lnSpc>
                <a:spcPct val="100000"/>
              </a:lnSpc>
            </a:pPr>
            <a:r>
              <a:rPr lang="en-US" dirty="0" smtClean="0"/>
              <a:t>Production Company Name</a:t>
            </a:r>
          </a:p>
          <a:p>
            <a:pPr>
              <a:lnSpc>
                <a:spcPct val="100000"/>
              </a:lnSpc>
            </a:pPr>
            <a:endParaRPr lang="en-US" u="sng" dirty="0" smtClean="0"/>
          </a:p>
          <a:p>
            <a:pPr>
              <a:lnSpc>
                <a:spcPct val="100000"/>
              </a:lnSpc>
            </a:pPr>
            <a:r>
              <a:rPr lang="en-US" dirty="0" smtClean="0"/>
              <a:t>Example citation:</a:t>
            </a:r>
          </a:p>
          <a:p>
            <a:pPr>
              <a:lnSpc>
                <a:spcPct val="100000"/>
              </a:lnSpc>
            </a:pPr>
            <a:r>
              <a:rPr lang="en-US" u="sng" dirty="0" smtClean="0"/>
              <a:t>Footprint Renovation – The Story of Some Big </a:t>
            </a:r>
            <a:r>
              <a:rPr lang="en-US" dirty="0" smtClean="0"/>
              <a:t>	</a:t>
            </a:r>
            <a:r>
              <a:rPr lang="en-US" u="sng" dirty="0" smtClean="0"/>
              <a:t>Feet</a:t>
            </a:r>
            <a:r>
              <a:rPr lang="en-US" dirty="0" smtClean="0"/>
              <a:t>. Marty Cooper, Director</a:t>
            </a:r>
            <a:r>
              <a:rPr lang="en-US" dirty="0" smtClean="0"/>
              <a:t>. 2013</a:t>
            </a:r>
            <a:r>
              <a:rPr lang="en-US" dirty="0" smtClean="0"/>
              <a:t>. Green Ninja YouTube Channel. San Jose State University Animation Department.</a:t>
            </a:r>
            <a:endParaRPr lang="en-US" u="sng" dirty="0"/>
          </a:p>
        </p:txBody>
      </p:sp>
    </p:spTree>
    <p:extLst>
      <p:ext uri="{BB962C8B-B14F-4D97-AF65-F5344CB8AC3E}">
        <p14:creationId xmlns:p14="http://schemas.microsoft.com/office/powerpoint/2010/main" val="94638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Song/Music</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pPr>
            <a:r>
              <a:rPr lang="en-US" dirty="0" smtClean="0"/>
              <a:t>Name of performer (Last Name, First Name)</a:t>
            </a:r>
          </a:p>
          <a:p>
            <a:pPr>
              <a:lnSpc>
                <a:spcPct val="100000"/>
              </a:lnSpc>
            </a:pPr>
            <a:r>
              <a:rPr lang="en-US" dirty="0" smtClean="0"/>
              <a:t>“Name of Song”</a:t>
            </a:r>
          </a:p>
          <a:p>
            <a:pPr>
              <a:lnSpc>
                <a:spcPct val="100000"/>
              </a:lnSpc>
            </a:pPr>
            <a:r>
              <a:rPr lang="en-US" dirty="0" smtClean="0"/>
              <a:t>Composer</a:t>
            </a:r>
          </a:p>
          <a:p>
            <a:pPr>
              <a:lnSpc>
                <a:spcPct val="100000"/>
              </a:lnSpc>
            </a:pPr>
            <a:r>
              <a:rPr lang="en-US" dirty="0" smtClean="0"/>
              <a:t>Album Title, if applicable</a:t>
            </a:r>
          </a:p>
          <a:p>
            <a:pPr>
              <a:lnSpc>
                <a:spcPct val="100000"/>
              </a:lnSpc>
            </a:pPr>
            <a:r>
              <a:rPr lang="en-US" dirty="0" smtClean="0"/>
              <a:t>Production Year </a:t>
            </a:r>
          </a:p>
          <a:p>
            <a:pPr>
              <a:lnSpc>
                <a:spcPct val="100000"/>
              </a:lnSpc>
            </a:pPr>
            <a:r>
              <a:rPr lang="en-US" dirty="0" smtClean="0"/>
              <a:t>Record Label</a:t>
            </a:r>
          </a:p>
          <a:p>
            <a:pPr>
              <a:lnSpc>
                <a:spcPct val="100000"/>
              </a:lnSpc>
            </a:pPr>
            <a:r>
              <a:rPr lang="en-US" dirty="0" smtClean="0"/>
              <a:t>Format</a:t>
            </a:r>
          </a:p>
          <a:p>
            <a:pPr>
              <a:lnSpc>
                <a:spcPct val="100000"/>
              </a:lnSpc>
            </a:pPr>
            <a:endParaRPr lang="en-US" b="1" dirty="0" smtClean="0"/>
          </a:p>
          <a:p>
            <a:pPr>
              <a:lnSpc>
                <a:spcPct val="100000"/>
              </a:lnSpc>
            </a:pPr>
            <a:r>
              <a:rPr lang="en-US" dirty="0" smtClean="0"/>
              <a:t>Example citation:</a:t>
            </a:r>
          </a:p>
          <a:p>
            <a:pPr>
              <a:lnSpc>
                <a:spcPct val="100000"/>
              </a:lnSpc>
            </a:pPr>
            <a:r>
              <a:rPr lang="en-US" dirty="0" err="1" smtClean="0"/>
              <a:t>Faltermeyer</a:t>
            </a:r>
            <a:r>
              <a:rPr lang="en-US" dirty="0" smtClean="0"/>
              <a:t>, Harold. “Axel F”. Harold </a:t>
            </a:r>
            <a:r>
              <a:rPr lang="en-US" dirty="0" err="1" smtClean="0"/>
              <a:t>Faltermeyer</a:t>
            </a:r>
            <a:r>
              <a:rPr lang="en-US" dirty="0" smtClean="0"/>
              <a:t>. </a:t>
            </a:r>
            <a:r>
              <a:rPr lang="en-US" b="1" dirty="0" smtClean="0"/>
              <a:t>	</a:t>
            </a:r>
            <a:r>
              <a:rPr lang="en-US" i="1" dirty="0" smtClean="0"/>
              <a:t>Beverly Hills Cop Soundtrack</a:t>
            </a:r>
            <a:r>
              <a:rPr lang="en-US" dirty="0" smtClean="0"/>
              <a:t>. 1984. MCA Records. 	iTunes.</a:t>
            </a:r>
          </a:p>
        </p:txBody>
      </p:sp>
    </p:spTree>
    <p:extLst>
      <p:ext uri="{BB962C8B-B14F-4D97-AF65-F5344CB8AC3E}">
        <p14:creationId xmlns:p14="http://schemas.microsoft.com/office/powerpoint/2010/main" val="4131814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Images</a:t>
            </a:r>
            <a:endParaRPr lang="en-US" dirty="0"/>
          </a:p>
        </p:txBody>
      </p:sp>
      <p:sp>
        <p:nvSpPr>
          <p:cNvPr id="3" name="Content Placeholder 2"/>
          <p:cNvSpPr>
            <a:spLocks noGrp="1"/>
          </p:cNvSpPr>
          <p:nvPr>
            <p:ph idx="1"/>
          </p:nvPr>
        </p:nvSpPr>
        <p:spPr/>
        <p:txBody>
          <a:bodyPr>
            <a:normAutofit/>
          </a:bodyPr>
          <a:lstStyle/>
          <a:p>
            <a:pPr>
              <a:lnSpc>
                <a:spcPct val="100000"/>
              </a:lnSpc>
            </a:pPr>
            <a:r>
              <a:rPr lang="en-US" sz="2400" dirty="0" smtClean="0"/>
              <a:t>Name of creator (Last Name, First Name)</a:t>
            </a:r>
          </a:p>
          <a:p>
            <a:pPr>
              <a:lnSpc>
                <a:spcPct val="100000"/>
              </a:lnSpc>
            </a:pPr>
            <a:r>
              <a:rPr lang="en-US" sz="2400" dirty="0" smtClean="0"/>
              <a:t>“Title of the digital image”</a:t>
            </a:r>
          </a:p>
          <a:p>
            <a:pPr>
              <a:lnSpc>
                <a:spcPct val="100000"/>
              </a:lnSpc>
            </a:pPr>
            <a:r>
              <a:rPr lang="en-US" sz="2400" dirty="0" smtClean="0"/>
              <a:t>Title of website</a:t>
            </a:r>
          </a:p>
          <a:p>
            <a:pPr>
              <a:lnSpc>
                <a:spcPct val="100000"/>
              </a:lnSpc>
            </a:pPr>
            <a:endParaRPr lang="en-US" sz="2400" dirty="0" smtClean="0"/>
          </a:p>
          <a:p>
            <a:pPr>
              <a:lnSpc>
                <a:spcPct val="100000"/>
              </a:lnSpc>
            </a:pPr>
            <a:r>
              <a:rPr lang="en-US" dirty="0" smtClean="0"/>
              <a:t>Example citation:</a:t>
            </a:r>
          </a:p>
          <a:p>
            <a:pPr>
              <a:lnSpc>
                <a:spcPct val="100000"/>
              </a:lnSpc>
            </a:pPr>
            <a:r>
              <a:rPr lang="en-US" dirty="0" err="1" smtClean="0"/>
              <a:t>Bauder</a:t>
            </a:r>
            <a:r>
              <a:rPr lang="en-US" dirty="0" smtClean="0"/>
              <a:t>, Fred. “South Facing Earth House.” 	Wikimedia Commons.</a:t>
            </a:r>
          </a:p>
        </p:txBody>
      </p:sp>
    </p:spTree>
    <p:extLst>
      <p:ext uri="{BB962C8B-B14F-4D97-AF65-F5344CB8AC3E}">
        <p14:creationId xmlns:p14="http://schemas.microsoft.com/office/powerpoint/2010/main" val="1487378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is Citation Necessary?</a:t>
            </a:r>
            <a:endParaRPr lang="en-US" dirty="0"/>
          </a:p>
        </p:txBody>
      </p:sp>
      <p:sp>
        <p:nvSpPr>
          <p:cNvPr id="8" name="Content Placeholder 7"/>
          <p:cNvSpPr>
            <a:spLocks noGrp="1"/>
          </p:cNvSpPr>
          <p:nvPr>
            <p:ph idx="1"/>
          </p:nvPr>
        </p:nvSpPr>
        <p:spPr/>
        <p:txBody>
          <a:bodyPr/>
          <a:lstStyle/>
          <a:p>
            <a:pPr marL="457200" indent="-457200">
              <a:buFont typeface="Arial" charset="0"/>
              <a:buChar char="•"/>
            </a:pPr>
            <a:r>
              <a:rPr lang="en-US" dirty="0" smtClean="0"/>
              <a:t>Shows the reader that you’ve done proper research by listing the sources you used</a:t>
            </a:r>
          </a:p>
          <a:p>
            <a:pPr marL="457200" indent="-457200">
              <a:buFont typeface="Arial" charset="0"/>
              <a:buChar char="•"/>
            </a:pPr>
            <a:r>
              <a:rPr lang="en-US" dirty="0" smtClean="0"/>
              <a:t>Gives credit to other researchers and acknowledges their ideas</a:t>
            </a:r>
          </a:p>
          <a:p>
            <a:pPr marL="457200" indent="-457200">
              <a:buFont typeface="Arial" charset="0"/>
              <a:buChar char="•"/>
            </a:pPr>
            <a:r>
              <a:rPr lang="en-US" dirty="0" smtClean="0"/>
              <a:t>Helps you avoid </a:t>
            </a:r>
            <a:r>
              <a:rPr lang="en-US" b="1" dirty="0" smtClean="0"/>
              <a:t>plagiarism</a:t>
            </a:r>
            <a:r>
              <a:rPr lang="en-US" dirty="0" smtClean="0"/>
              <a:t> (definition to follow!)</a:t>
            </a:r>
          </a:p>
          <a:p>
            <a:pPr marL="457200" indent="-457200">
              <a:buFont typeface="Arial" charset="0"/>
              <a:buChar char="•"/>
            </a:pPr>
            <a:r>
              <a:rPr lang="en-US" dirty="0" smtClean="0"/>
              <a:t>Allows your readers to track down the sources you used</a:t>
            </a:r>
          </a:p>
          <a:p>
            <a:pPr marL="457200" indent="-457200">
              <a:buFont typeface="Arial" charset="0"/>
              <a:buChar char="•"/>
            </a:pPr>
            <a:r>
              <a:rPr lang="en-US" dirty="0" smtClean="0"/>
              <a:t>Enables </a:t>
            </a:r>
            <a:r>
              <a:rPr lang="en-US" dirty="0" smtClean="0"/>
              <a:t>the reader </a:t>
            </a:r>
            <a:r>
              <a:rPr lang="en-US" dirty="0" smtClean="0"/>
              <a:t>to verify that the information is credible and reliable</a:t>
            </a:r>
            <a:endParaRPr lang="en-US" dirty="0"/>
          </a:p>
        </p:txBody>
      </p:sp>
    </p:spTree>
    <p:extLst>
      <p:ext uri="{BB962C8B-B14F-4D97-AF65-F5344CB8AC3E}">
        <p14:creationId xmlns:p14="http://schemas.microsoft.com/office/powerpoint/2010/main" val="6259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 &amp; Definitions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b="1" dirty="0"/>
              <a:t>Creative </a:t>
            </a:r>
            <a:r>
              <a:rPr lang="en-US" b="1" dirty="0" smtClean="0"/>
              <a:t>Work</a:t>
            </a:r>
            <a:r>
              <a:rPr lang="en-US" dirty="0" smtClean="0"/>
              <a:t>—Any </a:t>
            </a:r>
            <a:r>
              <a:rPr lang="en-US" dirty="0"/>
              <a:t>idea or artistic creation such as artwork, literature, music, </a:t>
            </a:r>
            <a:r>
              <a:rPr lang="en-US" dirty="0" smtClean="0"/>
              <a:t>paintings, </a:t>
            </a:r>
            <a:r>
              <a:rPr lang="en-US" dirty="0"/>
              <a:t>and software that is recorded in some form, whether it’s hardcopy or digital</a:t>
            </a:r>
            <a:r>
              <a:rPr lang="en-US" dirty="0" smtClean="0"/>
              <a:t>.</a:t>
            </a:r>
            <a:endParaRPr lang="en-US" b="1" dirty="0" smtClean="0"/>
          </a:p>
          <a:p>
            <a:pPr>
              <a:lnSpc>
                <a:spcPct val="110000"/>
              </a:lnSpc>
            </a:pPr>
            <a:endParaRPr lang="en-US" b="1" dirty="0" smtClean="0"/>
          </a:p>
          <a:p>
            <a:pPr>
              <a:lnSpc>
                <a:spcPct val="110000"/>
              </a:lnSpc>
            </a:pPr>
            <a:r>
              <a:rPr lang="en-US" b="1" dirty="0" smtClean="0"/>
              <a:t>Plagiarism</a:t>
            </a:r>
            <a:r>
              <a:rPr lang="en-US" dirty="0" smtClean="0"/>
              <a:t>—The </a:t>
            </a:r>
            <a:r>
              <a:rPr lang="en-US" dirty="0" smtClean="0"/>
              <a:t>practice of taking someone else’s work or ideas </a:t>
            </a:r>
            <a:r>
              <a:rPr lang="en-US" dirty="0" smtClean="0"/>
              <a:t>and </a:t>
            </a:r>
            <a:r>
              <a:rPr lang="en-US" dirty="0" smtClean="0"/>
              <a:t>passing it off as your own.</a:t>
            </a:r>
          </a:p>
          <a:p>
            <a:pPr>
              <a:lnSpc>
                <a:spcPct val="110000"/>
              </a:lnSpc>
            </a:pPr>
            <a:endParaRPr lang="en-US" dirty="0"/>
          </a:p>
          <a:p>
            <a:pPr>
              <a:lnSpc>
                <a:spcPct val="110000"/>
              </a:lnSpc>
            </a:pPr>
            <a:r>
              <a:rPr lang="en-US" b="1" dirty="0" smtClean="0"/>
              <a:t>Piracy</a:t>
            </a:r>
            <a:r>
              <a:rPr lang="en-US" dirty="0" smtClean="0"/>
              <a:t>—Stealing </a:t>
            </a:r>
            <a:r>
              <a:rPr lang="en-US" u="sng" dirty="0"/>
              <a:t>copyrighted</a:t>
            </a:r>
            <a:r>
              <a:rPr lang="en-US" dirty="0"/>
              <a:t> work by copying or downloading it in order to keep, sell, or give it away without permission and without paying for it</a:t>
            </a:r>
            <a:r>
              <a:rPr lang="en-US" dirty="0" smtClean="0"/>
              <a:t>.</a:t>
            </a:r>
            <a:endParaRPr lang="en-US" dirty="0"/>
          </a:p>
          <a:p>
            <a:endParaRPr lang="en-US" sz="2000" dirty="0"/>
          </a:p>
        </p:txBody>
      </p:sp>
    </p:spTree>
    <p:extLst>
      <p:ext uri="{BB962C8B-B14F-4D97-AF65-F5344CB8AC3E}">
        <p14:creationId xmlns:p14="http://schemas.microsoft.com/office/powerpoint/2010/main" val="376398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I’ve heard of something being copyrighted, but what does that mean?</a:t>
            </a:r>
            <a:br>
              <a:rPr lang="en-US" dirty="0" smtClean="0"/>
            </a:br>
            <a:endParaRPr lang="en-US" dirty="0"/>
          </a:p>
        </p:txBody>
      </p:sp>
      <p:sp>
        <p:nvSpPr>
          <p:cNvPr id="6" name="Content Placeholder 2"/>
          <p:cNvSpPr txBox="1">
            <a:spLocks/>
          </p:cNvSpPr>
          <p:nvPr/>
        </p:nvSpPr>
        <p:spPr>
          <a:xfrm>
            <a:off x="1085325" y="3009145"/>
            <a:ext cx="6968411" cy="249500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buNone/>
            </a:pPr>
            <a:r>
              <a:rPr lang="en-US" sz="2400" b="1" dirty="0" smtClean="0">
                <a:latin typeface="Arial"/>
                <a:cs typeface="Arial"/>
              </a:rPr>
              <a:t>Copyright</a:t>
            </a:r>
            <a:r>
              <a:rPr lang="en-US" sz="2400" dirty="0" smtClean="0"/>
              <a:t>—</a:t>
            </a:r>
            <a:r>
              <a:rPr lang="en-US" sz="2400" dirty="0">
                <a:latin typeface="Arial"/>
                <a:cs typeface="Arial"/>
              </a:rPr>
              <a:t>A</a:t>
            </a:r>
            <a:r>
              <a:rPr lang="en-US" sz="2400" dirty="0" smtClean="0">
                <a:latin typeface="Arial"/>
                <a:cs typeface="Arial"/>
              </a:rPr>
              <a:t> </a:t>
            </a:r>
            <a:r>
              <a:rPr lang="en-US" sz="2400" dirty="0">
                <a:latin typeface="Arial"/>
                <a:cs typeface="Arial"/>
              </a:rPr>
              <a:t>law that ensures people must get permission before they copy, share, or perform someone else’s work</a:t>
            </a:r>
            <a:r>
              <a:rPr lang="en-US" sz="2400" dirty="0" smtClean="0">
                <a:latin typeface="Arial"/>
                <a:cs typeface="Arial"/>
              </a:rPr>
              <a:t>.</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354856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chor="t">
            <a:normAutofit/>
          </a:bodyPr>
          <a:lstStyle/>
          <a:p>
            <a:pPr marL="0" indent="0">
              <a:buNone/>
            </a:pPr>
            <a:r>
              <a:rPr lang="en-US" sz="3200" dirty="0" smtClean="0"/>
              <a:t>Scenario—Part </a:t>
            </a:r>
            <a:r>
              <a:rPr lang="en-US" sz="3200" dirty="0"/>
              <a:t>1</a:t>
            </a:r>
            <a:r>
              <a:rPr lang="en-US" sz="3200" dirty="0" smtClean="0"/>
              <a:t>:</a:t>
            </a:r>
          </a:p>
          <a:p>
            <a:pPr marL="0" indent="0">
              <a:buNone/>
            </a:pPr>
            <a:r>
              <a:rPr lang="en-US" sz="3200" dirty="0" smtClean="0"/>
              <a:t>You’ve </a:t>
            </a:r>
            <a:r>
              <a:rPr lang="en-US" sz="3200" dirty="0"/>
              <a:t>been assigned a research project and would like to add pictures, video, and music your group found online. </a:t>
            </a:r>
            <a:r>
              <a:rPr lang="en-US" sz="3200" dirty="0" smtClean="0"/>
              <a:t>How </a:t>
            </a:r>
            <a:r>
              <a:rPr lang="en-US" sz="3200" dirty="0"/>
              <a:t>do you know what you can use</a:t>
            </a:r>
            <a:r>
              <a:rPr lang="en-US" sz="3200" dirty="0" smtClean="0"/>
              <a:t>?</a:t>
            </a:r>
            <a:endParaRPr lang="en-US" sz="3200" b="1" dirty="0" smtClean="0">
              <a:solidFill>
                <a:schemeClr val="tx1"/>
              </a:solidFill>
            </a:endParaRPr>
          </a:p>
          <a:p>
            <a:pPr marL="0" indent="0">
              <a:buNone/>
            </a:pPr>
            <a:endParaRPr lang="en-US" sz="3200" b="1" dirty="0">
              <a:solidFill>
                <a:schemeClr val="tx1"/>
              </a:solidFill>
            </a:endParaRPr>
          </a:p>
          <a:p>
            <a:pPr marL="0" indent="0">
              <a:buNone/>
            </a:pPr>
            <a:r>
              <a:rPr lang="en-US" sz="2400" b="1" dirty="0" smtClean="0">
                <a:solidFill>
                  <a:schemeClr val="tx1"/>
                </a:solidFill>
              </a:rPr>
              <a:t>License</a:t>
            </a:r>
            <a:r>
              <a:rPr lang="en-US" sz="2400" dirty="0" smtClean="0"/>
              <a:t>—You pay </a:t>
            </a:r>
            <a:r>
              <a:rPr lang="en-US" sz="2400" dirty="0" smtClean="0"/>
              <a:t>creator for the rights to use, copy, and/or share their work. Some creators have set limits for how people are allowed to use their work. </a:t>
            </a:r>
            <a:endParaRPr lang="en-US" sz="2400" dirty="0"/>
          </a:p>
        </p:txBody>
      </p:sp>
    </p:spTree>
    <p:extLst>
      <p:ext uri="{BB962C8B-B14F-4D97-AF65-F5344CB8AC3E}">
        <p14:creationId xmlns:p14="http://schemas.microsoft.com/office/powerpoint/2010/main" val="3929715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Autofit/>
          </a:bodyPr>
          <a:lstStyle/>
          <a:p>
            <a:pPr marL="0" indent="0">
              <a:buNone/>
            </a:pPr>
            <a:r>
              <a:rPr lang="en-US" sz="2400" b="1" dirty="0" smtClean="0"/>
              <a:t>Creative </a:t>
            </a:r>
            <a:r>
              <a:rPr lang="en-US" sz="2400" b="1" dirty="0" smtClean="0"/>
              <a:t>Commons</a:t>
            </a:r>
            <a:r>
              <a:rPr lang="en-US" sz="2400" dirty="0" smtClean="0"/>
              <a:t>—A </a:t>
            </a:r>
            <a:r>
              <a:rPr lang="en-US" sz="2400" dirty="0" smtClean="0"/>
              <a:t>type of copyright that allows people to copy, share, and build upon someone else’s work, </a:t>
            </a:r>
            <a:r>
              <a:rPr lang="en-US" sz="2400" u="sng" dirty="0" smtClean="0"/>
              <a:t>as long as the original creator is given credit.</a:t>
            </a:r>
            <a:endParaRPr lang="en-US" sz="2400" dirty="0"/>
          </a:p>
          <a:p>
            <a:pPr marL="0" indent="0">
              <a:buNone/>
            </a:pPr>
            <a:r>
              <a:rPr lang="en-US" sz="2400" dirty="0" smtClean="0"/>
              <a:t>Symbol:</a:t>
            </a:r>
            <a:endParaRPr lang="en-US" sz="2400" dirty="0"/>
          </a:p>
          <a:p>
            <a:pPr marL="0" indent="0">
              <a:buFont typeface="Arial" panose="020B0604020202020204" pitchFamily="34" charset="0"/>
              <a:buNone/>
            </a:pPr>
            <a:endParaRPr lang="en-US" sz="2400" b="1" dirty="0" smtClean="0"/>
          </a:p>
          <a:p>
            <a:pPr marL="0" indent="0">
              <a:buFont typeface="Arial" panose="020B0604020202020204" pitchFamily="34" charset="0"/>
              <a:buNone/>
            </a:pPr>
            <a:r>
              <a:rPr lang="en-US" sz="2400" b="1" dirty="0" smtClean="0"/>
              <a:t>Public </a:t>
            </a:r>
            <a:r>
              <a:rPr lang="en-US" sz="2400" b="1" dirty="0" smtClean="0"/>
              <a:t>Domain</a:t>
            </a:r>
            <a:r>
              <a:rPr lang="en-US" sz="2400" dirty="0" smtClean="0"/>
              <a:t>—Creative </a:t>
            </a:r>
            <a:r>
              <a:rPr lang="en-US" sz="2400" dirty="0"/>
              <a:t>work that is not copyrighted and </a:t>
            </a:r>
            <a:r>
              <a:rPr lang="en-US" sz="2400" dirty="0" smtClean="0"/>
              <a:t>therefore is </a:t>
            </a:r>
            <a:r>
              <a:rPr lang="en-US" sz="2400" u="sng" dirty="0"/>
              <a:t>free for anyone to use however they like. </a:t>
            </a:r>
          </a:p>
          <a:p>
            <a:pPr marL="0" indent="0">
              <a:buFont typeface="Arial" panose="020B0604020202020204" pitchFamily="34" charset="0"/>
              <a:buNone/>
            </a:pPr>
            <a:r>
              <a:rPr lang="en-US" sz="2400" dirty="0"/>
              <a:t>Symbols</a:t>
            </a:r>
            <a:r>
              <a:rPr lang="en-US" sz="2400" dirty="0" smtClean="0"/>
              <a:t>:   </a:t>
            </a:r>
            <a:endParaRPr lang="en-US" sz="2400" dirty="0"/>
          </a:p>
          <a:p>
            <a:pPr marL="0" indent="0">
              <a:buNone/>
            </a:pPr>
            <a:endParaRPr lang="en-US" sz="2400" u="sng" dirty="0" smtClean="0"/>
          </a:p>
          <a:p>
            <a:pPr marL="0" indent="0">
              <a:buNone/>
            </a:pPr>
            <a:r>
              <a:rPr lang="en-US" sz="2400" b="1" dirty="0"/>
              <a:t>Fair </a:t>
            </a:r>
            <a:r>
              <a:rPr lang="en-US" sz="2400" b="1" dirty="0" smtClean="0"/>
              <a:t>Use</a:t>
            </a:r>
            <a:r>
              <a:rPr lang="en-US" sz="2400" dirty="0" smtClean="0"/>
              <a:t>—The </a:t>
            </a:r>
            <a:r>
              <a:rPr lang="en-US" sz="2400" dirty="0"/>
              <a:t>ability to use small amounts of copyrighted material </a:t>
            </a:r>
            <a:r>
              <a:rPr lang="en-US" sz="2400" u="sng" dirty="0"/>
              <a:t>without </a:t>
            </a:r>
            <a:r>
              <a:rPr lang="en-US" sz="2400" u="sng" dirty="0" smtClean="0"/>
              <a:t>permission, </a:t>
            </a:r>
            <a:r>
              <a:rPr lang="en-US" sz="2400" u="sng" dirty="0"/>
              <a:t>but only in specific situations</a:t>
            </a:r>
            <a:r>
              <a:rPr lang="en-US" sz="2400" dirty="0"/>
              <a:t> such as for schoolwork or educational purposes, news reporting, criticizing or commenting on something, or for comedy/parody</a:t>
            </a:r>
            <a:r>
              <a:rPr lang="en-US" sz="2400" dirty="0" smtClean="0"/>
              <a:t>.</a:t>
            </a:r>
          </a:p>
          <a:p>
            <a:pPr marL="0" indent="0">
              <a:buNone/>
            </a:pPr>
            <a:r>
              <a:rPr lang="en-US" sz="2400" dirty="0" smtClean="0"/>
              <a:t>Symbol:</a:t>
            </a:r>
            <a:endParaRPr lang="en-US" sz="2400" dirty="0"/>
          </a:p>
        </p:txBody>
      </p:sp>
      <p:pic>
        <p:nvPicPr>
          <p:cNvPr id="6" name="Picture 5" descr="&lt;strong&gt;Creative Commons&lt;/strong&gt; Logo | &lt;strong&gt;Creative Commons&lt;/strong&gt; → on Flickr Enjoy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4538" y="1500108"/>
            <a:ext cx="587205" cy="590043"/>
          </a:xfrm>
          <a:prstGeom prst="rect">
            <a:avLst/>
          </a:prstGeom>
        </p:spPr>
      </p:pic>
      <p:pic>
        <p:nvPicPr>
          <p:cNvPr id="7" name="Picture 6" descr="&lt;strong&gt;public domain&lt;/strong&gt; svg 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8141" y="3197310"/>
            <a:ext cx="511931" cy="511571"/>
          </a:xfrm>
          <a:prstGeom prst="rect">
            <a:avLst/>
          </a:prstGeom>
        </p:spPr>
      </p:pic>
      <p:pic>
        <p:nvPicPr>
          <p:cNvPr id="8" name="Picture 7" descr="Works in the &quot;&lt;strong&gt;Public Domain&lt;/strong&gt;&quot; are not protected by copyright law and ..."/>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7575" y="3153868"/>
            <a:ext cx="633387" cy="636407"/>
          </a:xfrm>
          <a:prstGeom prst="rect">
            <a:avLst/>
          </a:prstGeom>
        </p:spPr>
      </p:pic>
      <p:pic>
        <p:nvPicPr>
          <p:cNvPr id="10" name="Picture 9" descr="File:&lt;strong&gt;Fair use&lt;/strong&gt; logo.svg - Wikipedia"/>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7542" y="5969548"/>
            <a:ext cx="504206" cy="506902"/>
          </a:xfrm>
          <a:prstGeom prst="rect">
            <a:avLst/>
          </a:prstGeom>
        </p:spPr>
      </p:pic>
      <p:sp>
        <p:nvSpPr>
          <p:cNvPr id="2" name="TextBox 1"/>
          <p:cNvSpPr txBox="1"/>
          <p:nvPr/>
        </p:nvSpPr>
        <p:spPr>
          <a:xfrm>
            <a:off x="2842456" y="3197310"/>
            <a:ext cx="458329" cy="461665"/>
          </a:xfrm>
          <a:prstGeom prst="rect">
            <a:avLst/>
          </a:prstGeom>
          <a:noFill/>
        </p:spPr>
        <p:txBody>
          <a:bodyPr wrap="none" rtlCol="0">
            <a:spAutoFit/>
          </a:bodyPr>
          <a:lstStyle/>
          <a:p>
            <a:r>
              <a:rPr lang="en-US" sz="2400" dirty="0" smtClean="0">
                <a:latin typeface="Arial"/>
                <a:cs typeface="Arial"/>
              </a:rPr>
              <a:t>or</a:t>
            </a:r>
            <a:endParaRPr lang="en-US" sz="2400" dirty="0">
              <a:latin typeface="Arial"/>
              <a:cs typeface="Arial"/>
            </a:endParaRPr>
          </a:p>
        </p:txBody>
      </p:sp>
    </p:spTree>
    <p:extLst>
      <p:ext uri="{BB962C8B-B14F-4D97-AF65-F5344CB8AC3E}">
        <p14:creationId xmlns:p14="http://schemas.microsoft.com/office/powerpoint/2010/main" val="86087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Tips For Finding Public Domain Images</a:t>
            </a:r>
            <a:r>
              <a:rPr lang="en-US" sz="2000" dirty="0" smtClean="0">
                <a:solidFill>
                  <a:schemeClr val="tx1"/>
                </a:solidFill>
              </a:rPr>
              <a:t/>
            </a:r>
            <a:br>
              <a:rPr lang="en-US" sz="2000" dirty="0" smtClean="0">
                <a:solidFill>
                  <a:schemeClr val="tx1"/>
                </a:solidFill>
              </a:rPr>
            </a:br>
            <a:endParaRPr lang="en-US" sz="1800"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2216891"/>
            <a:ext cx="8229600" cy="3333855"/>
          </a:xfrm>
        </p:spPr>
      </p:pic>
      <p:sp>
        <p:nvSpPr>
          <p:cNvPr id="6" name="TextBox 5"/>
          <p:cNvSpPr txBox="1"/>
          <p:nvPr/>
        </p:nvSpPr>
        <p:spPr>
          <a:xfrm>
            <a:off x="876300" y="1689100"/>
            <a:ext cx="771236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If you use </a:t>
            </a:r>
            <a:r>
              <a:rPr lang="en-US" dirty="0" err="1" smtClean="0">
                <a:latin typeface="Arial" panose="020B0604020202020204" pitchFamily="34" charset="0"/>
                <a:cs typeface="Arial" panose="020B0604020202020204" pitchFamily="34" charset="0"/>
              </a:rPr>
              <a:t>images.google.com</a:t>
            </a:r>
            <a:r>
              <a:rPr lang="en-US" dirty="0" smtClean="0">
                <a:latin typeface="Arial" panose="020B0604020202020204" pitchFamily="34" charset="0"/>
                <a:cs typeface="Arial" panose="020B0604020202020204" pitchFamily="34" charset="0"/>
              </a:rPr>
              <a:t>, click on “settings,” then “advanced search”</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16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scroll down and click on “Advanced Search”</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57200" y="1495042"/>
            <a:ext cx="8229600" cy="4667633"/>
          </a:xfrm>
        </p:spPr>
      </p:pic>
    </p:spTree>
    <p:extLst>
      <p:ext uri="{BB962C8B-B14F-4D97-AF65-F5344CB8AC3E}">
        <p14:creationId xmlns:p14="http://schemas.microsoft.com/office/powerpoint/2010/main" val="1383060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Finally, choose the usage rights category you would like</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57200" y="1499542"/>
            <a:ext cx="8229600" cy="4701233"/>
          </a:xfrm>
        </p:spPr>
      </p:pic>
    </p:spTree>
    <p:extLst>
      <p:ext uri="{BB962C8B-B14F-4D97-AF65-F5344CB8AC3E}">
        <p14:creationId xmlns:p14="http://schemas.microsoft.com/office/powerpoint/2010/main" val="645699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952</Words>
  <Application>Microsoft Macintosh PowerPoint</Application>
  <PresentationFormat>On-screen Show (4:3)</PresentationFormat>
  <Paragraphs>94</Paragraphs>
  <Slides>15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Arial</vt:lpstr>
      <vt:lpstr>3_Office Theme</vt:lpstr>
      <vt:lpstr> Citing Sources</vt:lpstr>
      <vt:lpstr>Why is Citation Necessary?</vt:lpstr>
      <vt:lpstr>Important Terms &amp; Definitions</vt:lpstr>
      <vt:lpstr>I’ve heard of something being copyrighted, but what does that mean? </vt:lpstr>
      <vt:lpstr>PowerPoint Presentation</vt:lpstr>
      <vt:lpstr>PowerPoint Presentation</vt:lpstr>
      <vt:lpstr>Tips For Finding Public Domain Images </vt:lpstr>
      <vt:lpstr>Then scroll down and click on “Advanced Search”</vt:lpstr>
      <vt:lpstr>Finally, choose the usage rights category you would like</vt:lpstr>
      <vt:lpstr>Scenario—Part 2:  Your group has found all of the digital materials needed for your project. How do you cite your sources correctly? </vt:lpstr>
      <vt:lpstr>Scenario—Part 2:  Your group has found all of the digital materials needed for your project, how do you cite your sources correctly? </vt:lpstr>
      <vt:lpstr>Written Information from Websites</vt:lpstr>
      <vt:lpstr>Video</vt:lpstr>
      <vt:lpstr>Song/Music</vt:lpstr>
      <vt:lpstr>Digital Images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Citing Sources</dc:title>
  <dc:creator>Kyle</dc:creator>
  <cp:lastModifiedBy>Eugene Cordero</cp:lastModifiedBy>
  <cp:revision>37</cp:revision>
  <dcterms:created xsi:type="dcterms:W3CDTF">2017-08-17T19:19:49Z</dcterms:created>
  <dcterms:modified xsi:type="dcterms:W3CDTF">2018-05-03T23:29:56Z</dcterms:modified>
</cp:coreProperties>
</file>