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7"/>
  </p:notesMasterIdLst>
  <p:sldIdLst>
    <p:sldId id="388"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7" autoAdjust="0"/>
    <p:restoredTop sz="80858" autoAdjust="0"/>
  </p:normalViewPr>
  <p:slideViewPr>
    <p:cSldViewPr snapToGrid="0" snapToObjects="1">
      <p:cViewPr varScale="1">
        <p:scale>
          <a:sx n="94" d="100"/>
          <a:sy n="94" d="100"/>
        </p:scale>
        <p:origin x="-21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1264317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Light travels in waves but is different from mechanical waves like light and water waves because it doesn’t need a medium, or matter, to travel. Light can travel in space which is a vacuum. </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10</a:t>
            </a:fld>
            <a:endParaRPr lang="en-US"/>
          </a:p>
        </p:txBody>
      </p:sp>
    </p:spTree>
    <p:extLst>
      <p:ext uri="{BB962C8B-B14F-4D97-AF65-F5344CB8AC3E}">
        <p14:creationId xmlns:p14="http://schemas.microsoft.com/office/powerpoint/2010/main" val="3626015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Light waves do share characteristics with sound and water waves. All can be measured by amplitude and wavelength and have crests and troughs. They also behave the same. When waves come into contact with matter, they can be reflected, </a:t>
            </a:r>
            <a:r>
              <a:rPr lang="en-US" sz="1200" kern="1200" dirty="0" smtClean="0">
                <a:solidFill>
                  <a:schemeClr val="tx1"/>
                </a:solidFill>
                <a:effectLst/>
                <a:latin typeface="+mn-lt"/>
                <a:ea typeface="+mn-ea"/>
                <a:cs typeface="+mn-cs"/>
              </a:rPr>
              <a:t>absorbed, </a:t>
            </a:r>
            <a:r>
              <a:rPr lang="en-US" sz="1200" kern="1200" dirty="0">
                <a:solidFill>
                  <a:schemeClr val="tx1"/>
                </a:solidFill>
                <a:effectLst/>
                <a:latin typeface="+mn-lt"/>
                <a:ea typeface="+mn-ea"/>
                <a:cs typeface="+mn-cs"/>
              </a:rPr>
              <a:t>or transmitted.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Reflection- when a wave hits a new medium that acts like a barrier and bounces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 when a wave passes all the way through a medium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Absorption- when a wave encounters a medium and causes the medium’s molecules to vibrate and move. This vibration absorbs or takes some of the energy away from the wave and less of the energy is reflected.</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11</a:t>
            </a:fld>
            <a:endParaRPr lang="en-US"/>
          </a:p>
        </p:txBody>
      </p:sp>
    </p:spTree>
    <p:extLst>
      <p:ext uri="{BB962C8B-B14F-4D97-AF65-F5344CB8AC3E}">
        <p14:creationId xmlns:p14="http://schemas.microsoft.com/office/powerpoint/2010/main" val="285841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Light wave behavior is what allows us to see colors. Sunlight contains all the wavelengths of the visible light spectrum (red, orange, yellow, green, blue, indigo and violet or ROY G BIV). Together all of these colors appear white. When light strikes an apple, it appears red because it reflects red light and absorbs all the other colors. At the ocean surface, a red fish will appear red for the same reasons. However, as it dives deeper under the water, it will appear less red.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12</a:t>
            </a:fld>
            <a:endParaRPr lang="en-US"/>
          </a:p>
        </p:txBody>
      </p:sp>
    </p:spTree>
    <p:extLst>
      <p:ext uri="{BB962C8B-B14F-4D97-AF65-F5344CB8AC3E}">
        <p14:creationId xmlns:p14="http://schemas.microsoft.com/office/powerpoint/2010/main" val="389072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That’s because all the red wavelengths of light are being absorbed or scattered by the water. Here you can see how each color has a different wavelength. Each wavelength will behave differently when it interacts with water molecules.</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13</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Colors with shorter to medium wavelengths like blue and green penetrate the deepest in water. Red is one of the first color wavelengths to be absorbed or scattered so it never reaches the deep sea. So anything colored red in the deep sea blends in to the surroundings because it can’t be seen. Some deep sea animals that are transparent even have red stomachs because if they eat something, the red color will hide it from view.</a:t>
            </a:r>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14</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the wave behaviors that </a:t>
            </a:r>
            <a:r>
              <a:rPr lang="en-US" sz="1200" kern="1200" dirty="0" smtClean="0">
                <a:solidFill>
                  <a:schemeClr val="tx1"/>
                </a:solidFill>
                <a:effectLst/>
                <a:latin typeface="+mn-lt"/>
                <a:ea typeface="+mn-ea"/>
                <a:cs typeface="+mn-cs"/>
              </a:rPr>
              <a:t>allow us </a:t>
            </a:r>
            <a:r>
              <a:rPr lang="en-US" sz="1200" kern="1200" dirty="0">
                <a:solidFill>
                  <a:schemeClr val="tx1"/>
                </a:solidFill>
                <a:effectLst/>
                <a:latin typeface="+mn-lt"/>
                <a:ea typeface="+mn-ea"/>
                <a:cs typeface="+mn-cs"/>
              </a:rPr>
              <a:t>to see certain colors and not others? (transmission, reflection, absorption)</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15</a:t>
            </a:fld>
            <a:endParaRPr lang="en-US"/>
          </a:p>
        </p:txBody>
      </p:sp>
    </p:spTree>
    <p:extLst>
      <p:ext uri="{BB962C8B-B14F-4D97-AF65-F5344CB8AC3E}">
        <p14:creationId xmlns:p14="http://schemas.microsoft.com/office/powerpoint/2010/main" val="356521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You can </a:t>
            </a:r>
            <a:r>
              <a:rPr lang="en-US" dirty="0" smtClean="0"/>
              <a:t>flip </a:t>
            </a:r>
            <a:r>
              <a:rPr lang="en-US" dirty="0"/>
              <a:t>through the next few slides of the deep sea animals, stop on the image of fangtooth and ask what patterns in the deep sea animals coloration do the students notice (all red) and why do they think that.</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83587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Spiny Crab</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Bloodybelly</a:t>
            </a:r>
            <a:r>
              <a:rPr lang="en-US" dirty="0"/>
              <a:t> Comb Jelly</a:t>
            </a:r>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152486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Deep-sea Red Prawn</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343204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Note:</a:t>
            </a:r>
            <a:r>
              <a:rPr lang="en-US" sz="1200" b="0" i="0" kern="1200" baseline="0" smtClean="0">
                <a:solidFill>
                  <a:schemeClr val="tx1"/>
                </a:solidFill>
                <a:effectLst/>
                <a:latin typeface="+mn-lt"/>
                <a:ea typeface="+mn-ea"/>
                <a:cs typeface="+mn-cs"/>
              </a:rPr>
              <a:t> You can </a:t>
            </a:r>
            <a:r>
              <a:rPr lang="en-US" sz="1200" b="0" i="0" kern="1200" smtClean="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STOP ON THIS SLIDE </a:t>
            </a:r>
            <a:r>
              <a:rPr lang="en-US" sz="1200" b="0" i="0" kern="1200" dirty="0">
                <a:solidFill>
                  <a:schemeClr val="tx1"/>
                </a:solidFill>
                <a:effectLst/>
                <a:latin typeface="+mn-lt"/>
                <a:ea typeface="+mn-ea"/>
                <a:cs typeface="+mn-cs"/>
              </a:rPr>
              <a:t>and pass out </a:t>
            </a:r>
            <a:r>
              <a:rPr lang="en-US" sz="1200" i="1" kern="1200" dirty="0">
                <a:solidFill>
                  <a:schemeClr val="tx1"/>
                </a:solidFill>
                <a:effectLst/>
                <a:latin typeface="+mn-lt"/>
                <a:ea typeface="+mn-ea"/>
                <a:cs typeface="+mn-cs"/>
              </a:rPr>
              <a:t>Light in the Ocean</a:t>
            </a:r>
            <a:r>
              <a:rPr lang="en-US" sz="1200" kern="1200" dirty="0">
                <a:solidFill>
                  <a:schemeClr val="tx1"/>
                </a:solidFill>
                <a:effectLst/>
                <a:latin typeface="+mn-lt"/>
                <a:ea typeface="+mn-ea"/>
                <a:cs typeface="+mn-cs"/>
              </a:rPr>
              <a:t> worksheet ({{ID}}b-light-in-the-ocean-worksheet.pdf)</a:t>
            </a:r>
          </a:p>
          <a:p>
            <a:r>
              <a:rPr lang="en-US" sz="1200" b="0" i="0" kern="1200" dirty="0">
                <a:solidFill>
                  <a:schemeClr val="tx1"/>
                </a:solidFill>
                <a:effectLst/>
                <a:latin typeface="+mn-lt"/>
                <a:ea typeface="+mn-ea"/>
                <a:cs typeface="+mn-cs"/>
              </a:rPr>
              <a:t>Once students have 30 minutes to do the activities on the worksheet, come back and advance to the next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common fangtooth, or </a:t>
            </a:r>
            <a:r>
              <a:rPr lang="en-US" sz="1200" b="0" i="0" kern="1200" dirty="0" err="1">
                <a:solidFill>
                  <a:schemeClr val="tx1"/>
                </a:solidFill>
                <a:effectLst/>
                <a:latin typeface="+mn-lt"/>
                <a:ea typeface="+mn-ea"/>
                <a:cs typeface="+mn-cs"/>
              </a:rPr>
              <a:t>Anoplogaster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cornuta</a:t>
            </a:r>
            <a:r>
              <a:rPr lang="en-US" sz="1200" b="0" i="0" kern="1200" dirty="0">
                <a:solidFill>
                  <a:schemeClr val="tx1"/>
                </a:solidFill>
                <a:effectLst/>
                <a:latin typeface="+mn-lt"/>
                <a:ea typeface="+mn-ea"/>
                <a:cs typeface="+mn-cs"/>
              </a:rPr>
              <a:t>, is a small, deep-sea fish with some of the largest teeth in the ocean, proportional to its size.</a:t>
            </a:r>
          </a:p>
          <a:p>
            <a:endParaRPr lang="en-US" b="0"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some students to share their claims about why deep sea animals are red</a:t>
            </a:r>
            <a:r>
              <a:rPr lang="en-US" dirty="0" smtClean="0"/>
              <a:t>.</a:t>
            </a:r>
          </a:p>
          <a:p>
            <a:endParaRPr lang="en-US" dirty="0" smtClean="0"/>
          </a:p>
          <a:p>
            <a:r>
              <a:rPr lang="en-US" dirty="0" smtClean="0"/>
              <a:t>This is not an easy</a:t>
            </a:r>
            <a:r>
              <a:rPr lang="en-US" baseline="0" dirty="0" smtClean="0"/>
              <a:t> question for students to answer, but it’s a great opportunity for students to use claim-evidence-reasoning methods to think about such a question.</a:t>
            </a:r>
          </a:p>
          <a:p>
            <a:endParaRPr lang="en-US" baseline="0" dirty="0" smtClean="0"/>
          </a:p>
          <a:p>
            <a:r>
              <a:rPr lang="en-US" baseline="0" dirty="0" smtClean="0"/>
              <a:t>If students appear to be stuck, as students to think about what protective features such animals would have.  Although having fangs or being a fast swimmer may be good, ultimately being invisible would be best.  Ask students if they’ve ever wished they could be invisible?  As students start to think about what it means to be invisible, this might help them realize (as described later in these slides) that because red color doesn’t get transmitted to the deep ocean, that animals that are red in color appear somewhat invisible.  See if students can come up with this after the next set of slides.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3188437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are some deep sea animals 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has to do with how light waves travel in the ocean.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deep sea is the world’s largest habitat. It stretches from 200 meters (660 feet) below the ocean surface to an average of 3,800 meters (12,500 feet) to the ocean floor. The deepest part of the ocean is the Marianas Trench, 11,033 meters (36,201 feet) below the surface. A defining characteristic of the deep sea is darkness since light waves are unable to penetrate below 1,000 meters (3,300). Animals here have a variety of survival strategies.</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99201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kern="1200" dirty="0">
                <a:solidFill>
                  <a:schemeClr val="tx1"/>
                </a:solidFill>
                <a:effectLst/>
                <a:latin typeface="+mn-lt"/>
                <a:ea typeface="+mn-ea"/>
                <a:cs typeface="+mn-cs"/>
              </a:rPr>
              <a:t>Some organisms produce their own light, called bioluminescence. Some are transparent and can blend into their surroundings. Many are small in order to conserve energy in the very cold and less productive region. Many are red.</a:t>
            </a:r>
          </a:p>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77809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5/4/2018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Full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850507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15105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15105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5/4/2018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 id="2147483726" r:id="rId23"/>
    <p:sldLayoutId id="2147483727" r:id="rId24"/>
    <p:sldLayoutId id="2147483728" r:id="rId25"/>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lstStyle/>
          <a:p>
            <a:r>
              <a:rPr lang="en-US" dirty="0"/>
              <a:t> Light in the Ocean</a:t>
            </a:r>
          </a:p>
        </p:txBody>
      </p:sp>
    </p:spTree>
    <p:extLst>
      <p:ext uri="{BB962C8B-B14F-4D97-AF65-F5344CB8AC3E}">
        <p14:creationId xmlns:p14="http://schemas.microsoft.com/office/powerpoint/2010/main" val="45144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FB5569C9-0DDD-4675-BB27-85678D33732D}"/>
              </a:ext>
            </a:extLst>
          </p:cNvPr>
          <p:cNvSpPr>
            <a:spLocks noGrp="1"/>
          </p:cNvSpPr>
          <p:nvPr>
            <p:ph type="title"/>
          </p:nvPr>
        </p:nvSpPr>
        <p:spPr>
          <a:xfrm>
            <a:off x="674914" y="271755"/>
            <a:ext cx="8229600" cy="1188123"/>
          </a:xfrm>
        </p:spPr>
        <p:txBody>
          <a:bodyPr>
            <a:normAutofit/>
          </a:bodyPr>
          <a:lstStyle/>
          <a:p>
            <a:pPr algn="ctr"/>
            <a:r>
              <a:rPr lang="en-US" sz="2800" dirty="0"/>
              <a:t>Light, like sound and water waves, is energy that travels in waves.</a:t>
            </a:r>
            <a:endParaRPr lang="en-US" sz="2800" i="1" dirty="0"/>
          </a:p>
        </p:txBody>
      </p:sp>
      <p:sp>
        <p:nvSpPr>
          <p:cNvPr id="7" name="Title 1">
            <a:extLst>
              <a:ext uri="{FF2B5EF4-FFF2-40B4-BE49-F238E27FC236}">
                <a16:creationId xmlns:a16="http://schemas.microsoft.com/office/drawing/2014/main" xmlns="" id="{00ABEC58-34D3-48E1-9A22-AD705BE95D99}"/>
              </a:ext>
            </a:extLst>
          </p:cNvPr>
          <p:cNvSpPr txBox="1">
            <a:spLocks/>
          </p:cNvSpPr>
          <p:nvPr/>
        </p:nvSpPr>
        <p:spPr>
          <a:xfrm>
            <a:off x="558800" y="5168640"/>
            <a:ext cx="8229600" cy="118812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r>
              <a:rPr lang="en-US" sz="2800" b="0" dirty="0">
                <a:solidFill>
                  <a:schemeClr val="tx1"/>
                </a:solidFill>
              </a:rPr>
              <a:t>Only it’s different because it doesn’t need a medium to travel in.</a:t>
            </a:r>
            <a:endParaRPr lang="en-US" sz="2800" b="0" i="1" dirty="0">
              <a:solidFill>
                <a:schemeClr val="tx1"/>
              </a:solidFill>
            </a:endParaRPr>
          </a:p>
        </p:txBody>
      </p:sp>
      <p:pic>
        <p:nvPicPr>
          <p:cNvPr id="43" name="Picture 42">
            <a:extLst>
              <a:ext uri="{FF2B5EF4-FFF2-40B4-BE49-F238E27FC236}">
                <a16:creationId xmlns:a16="http://schemas.microsoft.com/office/drawing/2014/main" xmlns="" id="{5199979E-54D7-477E-91A5-AC9A963DA15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6113" y="2150019"/>
            <a:ext cx="7453455" cy="2530744"/>
          </a:xfrm>
          <a:prstGeom prst="rect">
            <a:avLst/>
          </a:prstGeom>
        </p:spPr>
      </p:pic>
      <p:sp>
        <p:nvSpPr>
          <p:cNvPr id="44" name="TextBox 43">
            <a:extLst>
              <a:ext uri="{FF2B5EF4-FFF2-40B4-BE49-F238E27FC236}">
                <a16:creationId xmlns:a16="http://schemas.microsoft.com/office/drawing/2014/main" xmlns="" id="{4C4A8803-4246-4E55-AF04-30AD16C3B6AB}"/>
              </a:ext>
            </a:extLst>
          </p:cNvPr>
          <p:cNvSpPr txBox="1"/>
          <p:nvPr/>
        </p:nvSpPr>
        <p:spPr>
          <a:xfrm>
            <a:off x="3702922" y="2289987"/>
            <a:ext cx="19076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Crest</a:t>
            </a:r>
            <a:r>
              <a:rPr lang="en-US" dirty="0"/>
              <a:t> </a:t>
            </a:r>
          </a:p>
        </p:txBody>
      </p:sp>
      <p:sp>
        <p:nvSpPr>
          <p:cNvPr id="45" name="TextBox 44">
            <a:extLst>
              <a:ext uri="{FF2B5EF4-FFF2-40B4-BE49-F238E27FC236}">
                <a16:creationId xmlns:a16="http://schemas.microsoft.com/office/drawing/2014/main" xmlns="" id="{9AF5A951-781B-4932-AD8F-D37CA0FE11D8}"/>
              </a:ext>
            </a:extLst>
          </p:cNvPr>
          <p:cNvSpPr txBox="1"/>
          <p:nvPr/>
        </p:nvSpPr>
        <p:spPr>
          <a:xfrm>
            <a:off x="4232789" y="3838252"/>
            <a:ext cx="190764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Trough</a:t>
            </a:r>
            <a:r>
              <a:rPr lang="en-US" dirty="0"/>
              <a:t> </a:t>
            </a:r>
          </a:p>
        </p:txBody>
      </p:sp>
      <p:sp>
        <p:nvSpPr>
          <p:cNvPr id="46" name="TextBox 45">
            <a:extLst>
              <a:ext uri="{FF2B5EF4-FFF2-40B4-BE49-F238E27FC236}">
                <a16:creationId xmlns:a16="http://schemas.microsoft.com/office/drawing/2014/main" xmlns="" id="{B2E83C0D-0016-4447-9261-F9FF70ECB116}"/>
              </a:ext>
            </a:extLst>
          </p:cNvPr>
          <p:cNvSpPr txBox="1"/>
          <p:nvPr/>
        </p:nvSpPr>
        <p:spPr>
          <a:xfrm>
            <a:off x="5442984" y="4214284"/>
            <a:ext cx="169126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Wavelength</a:t>
            </a:r>
          </a:p>
        </p:txBody>
      </p:sp>
      <p:cxnSp>
        <p:nvCxnSpPr>
          <p:cNvPr id="47" name="Straight Arrow Connector 46">
            <a:extLst>
              <a:ext uri="{FF2B5EF4-FFF2-40B4-BE49-F238E27FC236}">
                <a16:creationId xmlns:a16="http://schemas.microsoft.com/office/drawing/2014/main" xmlns="" id="{B02F7259-7DBF-4587-9FD9-19A48B732573}"/>
              </a:ext>
            </a:extLst>
          </p:cNvPr>
          <p:cNvCxnSpPr>
            <a:cxnSpLocks/>
          </p:cNvCxnSpPr>
          <p:nvPr/>
        </p:nvCxnSpPr>
        <p:spPr>
          <a:xfrm>
            <a:off x="6607439" y="4236924"/>
            <a:ext cx="306685" cy="1"/>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xmlns="" id="{61B33BFC-7C0D-4EEC-8D75-E0C3769FBD80}"/>
              </a:ext>
            </a:extLst>
          </p:cNvPr>
          <p:cNvCxnSpPr>
            <a:cxnSpLocks/>
          </p:cNvCxnSpPr>
          <p:nvPr/>
        </p:nvCxnSpPr>
        <p:spPr>
          <a:xfrm flipH="1">
            <a:off x="2901452" y="3920373"/>
            <a:ext cx="1" cy="351735"/>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1562D5B5-46D1-49CA-A4D4-F05E65E871C1}"/>
              </a:ext>
            </a:extLst>
          </p:cNvPr>
          <p:cNvCxnSpPr>
            <a:cxnSpLocks/>
          </p:cNvCxnSpPr>
          <p:nvPr/>
        </p:nvCxnSpPr>
        <p:spPr>
          <a:xfrm flipH="1">
            <a:off x="6914123" y="4161205"/>
            <a:ext cx="2" cy="149802"/>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xmlns="" id="{ADEDDEC1-5FDB-4A7D-B8A4-1272110BD976}"/>
              </a:ext>
            </a:extLst>
          </p:cNvPr>
          <p:cNvCxnSpPr>
            <a:cxnSpLocks/>
          </p:cNvCxnSpPr>
          <p:nvPr/>
        </p:nvCxnSpPr>
        <p:spPr>
          <a:xfrm flipH="1">
            <a:off x="5110327" y="4245272"/>
            <a:ext cx="284721" cy="0"/>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290B7AD4-36DC-4E92-BC2F-A2F6E7F570DB}"/>
              </a:ext>
            </a:extLst>
          </p:cNvPr>
          <p:cNvCxnSpPr>
            <a:cxnSpLocks/>
          </p:cNvCxnSpPr>
          <p:nvPr/>
        </p:nvCxnSpPr>
        <p:spPr>
          <a:xfrm flipH="1">
            <a:off x="5096837" y="4170371"/>
            <a:ext cx="2" cy="149802"/>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xmlns="" id="{99C8A284-95E2-47B0-8CE0-DE7F53C88072}"/>
              </a:ext>
            </a:extLst>
          </p:cNvPr>
          <p:cNvCxnSpPr>
            <a:cxnSpLocks/>
          </p:cNvCxnSpPr>
          <p:nvPr/>
        </p:nvCxnSpPr>
        <p:spPr>
          <a:xfrm flipH="1" flipV="1">
            <a:off x="2906913" y="3260715"/>
            <a:ext cx="1" cy="304065"/>
          </a:xfrm>
          <a:prstGeom prst="straightConnector1">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0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2B057468-D722-4FB4-947F-E82468D30CF0}"/>
              </a:ext>
            </a:extLst>
          </p:cNvPr>
          <p:cNvPicPr>
            <a:picLocks noChangeAspect="1"/>
          </p:cNvPicPr>
          <p:nvPr/>
        </p:nvPicPr>
        <p:blipFill>
          <a:blip r:embed="rId3"/>
          <a:stretch>
            <a:fillRect/>
          </a:stretch>
        </p:blipFill>
        <p:spPr>
          <a:xfrm>
            <a:off x="572878" y="903610"/>
            <a:ext cx="7834745" cy="5596246"/>
          </a:xfrm>
          <a:prstGeom prst="rect">
            <a:avLst/>
          </a:prstGeom>
        </p:spPr>
      </p:pic>
      <p:sp>
        <p:nvSpPr>
          <p:cNvPr id="2" name="Title 1">
            <a:extLst>
              <a:ext uri="{FF2B5EF4-FFF2-40B4-BE49-F238E27FC236}">
                <a16:creationId xmlns:a16="http://schemas.microsoft.com/office/drawing/2014/main" xmlns="" id="{D1786A6E-ABFB-4C2F-828D-0E6E33B828D4}"/>
              </a:ext>
            </a:extLst>
          </p:cNvPr>
          <p:cNvSpPr>
            <a:spLocks noGrp="1"/>
          </p:cNvSpPr>
          <p:nvPr>
            <p:ph type="title"/>
          </p:nvPr>
        </p:nvSpPr>
        <p:spPr>
          <a:xfrm>
            <a:off x="468489" y="447913"/>
            <a:ext cx="8229600" cy="1143000"/>
          </a:xfrm>
        </p:spPr>
        <p:txBody>
          <a:bodyPr/>
          <a:lstStyle/>
          <a:p>
            <a:r>
              <a:rPr lang="en-US" dirty="0"/>
              <a:t>Wave Behavior</a:t>
            </a:r>
          </a:p>
        </p:txBody>
      </p:sp>
      <p:sp>
        <p:nvSpPr>
          <p:cNvPr id="5" name="TextBox 4">
            <a:extLst>
              <a:ext uri="{FF2B5EF4-FFF2-40B4-BE49-F238E27FC236}">
                <a16:creationId xmlns:a16="http://schemas.microsoft.com/office/drawing/2014/main" xmlns="" id="{92BF0734-7C42-4AA1-B3B5-047A061AF794}"/>
              </a:ext>
            </a:extLst>
          </p:cNvPr>
          <p:cNvSpPr txBox="1"/>
          <p:nvPr/>
        </p:nvSpPr>
        <p:spPr>
          <a:xfrm>
            <a:off x="1311565" y="5385104"/>
            <a:ext cx="116378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Reflected</a:t>
            </a:r>
          </a:p>
        </p:txBody>
      </p:sp>
      <p:sp>
        <p:nvSpPr>
          <p:cNvPr id="6" name="TextBox 5">
            <a:extLst>
              <a:ext uri="{FF2B5EF4-FFF2-40B4-BE49-F238E27FC236}">
                <a16:creationId xmlns:a16="http://schemas.microsoft.com/office/drawing/2014/main" xmlns="" id="{EE94C7A6-C09C-4F90-976E-5175090B71A2}"/>
              </a:ext>
            </a:extLst>
          </p:cNvPr>
          <p:cNvSpPr txBox="1"/>
          <p:nvPr/>
        </p:nvSpPr>
        <p:spPr>
          <a:xfrm>
            <a:off x="5911273" y="5469743"/>
            <a:ext cx="139007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Transmitted</a:t>
            </a:r>
          </a:p>
        </p:txBody>
      </p:sp>
      <p:sp>
        <p:nvSpPr>
          <p:cNvPr id="7" name="TextBox 6">
            <a:extLst>
              <a:ext uri="{FF2B5EF4-FFF2-40B4-BE49-F238E27FC236}">
                <a16:creationId xmlns:a16="http://schemas.microsoft.com/office/drawing/2014/main" xmlns="" id="{E7F4225D-2370-49E4-AD0B-E8662D8DFB6E}"/>
              </a:ext>
            </a:extLst>
          </p:cNvPr>
          <p:cNvSpPr txBox="1"/>
          <p:nvPr/>
        </p:nvSpPr>
        <p:spPr>
          <a:xfrm>
            <a:off x="4001399" y="5426888"/>
            <a:ext cx="116378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Absorbed</a:t>
            </a:r>
          </a:p>
        </p:txBody>
      </p:sp>
    </p:spTree>
    <p:extLst>
      <p:ext uri="{BB962C8B-B14F-4D97-AF65-F5344CB8AC3E}">
        <p14:creationId xmlns:p14="http://schemas.microsoft.com/office/powerpoint/2010/main" val="207917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0E60B81-290A-464E-B1D7-F05F9EE9CD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3680" y="1342934"/>
            <a:ext cx="8686800" cy="5108666"/>
          </a:xfrm>
          <a:prstGeom prst="rect">
            <a:avLst/>
          </a:prstGeom>
        </p:spPr>
      </p:pic>
      <p:sp>
        <p:nvSpPr>
          <p:cNvPr id="2" name="Title 1">
            <a:extLst>
              <a:ext uri="{FF2B5EF4-FFF2-40B4-BE49-F238E27FC236}">
                <a16:creationId xmlns:a16="http://schemas.microsoft.com/office/drawing/2014/main" xmlns="" id="{81033773-F1B3-424D-9C68-1AC0529DD94A}"/>
              </a:ext>
            </a:extLst>
          </p:cNvPr>
          <p:cNvSpPr>
            <a:spLocks noGrp="1"/>
          </p:cNvSpPr>
          <p:nvPr>
            <p:ph type="title"/>
          </p:nvPr>
        </p:nvSpPr>
        <p:spPr/>
        <p:txBody>
          <a:bodyPr>
            <a:normAutofit fontScale="90000"/>
          </a:bodyPr>
          <a:lstStyle/>
          <a:p>
            <a:pPr algn="ctr"/>
            <a:r>
              <a:rPr lang="en-US" dirty="0">
                <a:latin typeface="Arial" panose="020B0604020202020204" pitchFamily="34" charset="0"/>
                <a:cs typeface="Arial" panose="020B0604020202020204" pitchFamily="34" charset="0"/>
              </a:rPr>
              <a:t>Which colors are absorbed and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which are reflected?</a:t>
            </a:r>
          </a:p>
        </p:txBody>
      </p:sp>
      <p:sp>
        <p:nvSpPr>
          <p:cNvPr id="10" name="Oval 9">
            <a:extLst>
              <a:ext uri="{FF2B5EF4-FFF2-40B4-BE49-F238E27FC236}">
                <a16:creationId xmlns:a16="http://schemas.microsoft.com/office/drawing/2014/main" xmlns="" id="{0F2E0C49-0E28-4561-B264-05CF40295962}"/>
              </a:ext>
            </a:extLst>
          </p:cNvPr>
          <p:cNvSpPr/>
          <p:nvPr/>
        </p:nvSpPr>
        <p:spPr>
          <a:xfrm>
            <a:off x="1384874" y="4464745"/>
            <a:ext cx="503495" cy="503495"/>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097DEE3-87C5-455A-BE80-81DE83C5E650}"/>
              </a:ext>
            </a:extLst>
          </p:cNvPr>
          <p:cNvSpPr txBox="1"/>
          <p:nvPr/>
        </p:nvSpPr>
        <p:spPr>
          <a:xfrm>
            <a:off x="1435674" y="4413945"/>
            <a:ext cx="301686"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1</a:t>
            </a:r>
          </a:p>
        </p:txBody>
      </p:sp>
      <p:sp>
        <p:nvSpPr>
          <p:cNvPr id="13" name="Oval 12">
            <a:extLst>
              <a:ext uri="{FF2B5EF4-FFF2-40B4-BE49-F238E27FC236}">
                <a16:creationId xmlns:a16="http://schemas.microsoft.com/office/drawing/2014/main" xmlns="" id="{08CEDDCB-12E9-476C-8682-890860A502A5}"/>
              </a:ext>
            </a:extLst>
          </p:cNvPr>
          <p:cNvSpPr/>
          <p:nvPr/>
        </p:nvSpPr>
        <p:spPr>
          <a:xfrm>
            <a:off x="5255834" y="5368985"/>
            <a:ext cx="503495" cy="503495"/>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A2B2390-067B-4F4C-B250-CAFB7C7F3365}"/>
              </a:ext>
            </a:extLst>
          </p:cNvPr>
          <p:cNvSpPr txBox="1"/>
          <p:nvPr/>
        </p:nvSpPr>
        <p:spPr>
          <a:xfrm>
            <a:off x="5306634" y="5318185"/>
            <a:ext cx="301686"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xmlns="" id="{1579D5AE-0782-4573-A03F-88BD14A33B97}"/>
              </a:ext>
            </a:extLst>
          </p:cNvPr>
          <p:cNvSpPr/>
          <p:nvPr/>
        </p:nvSpPr>
        <p:spPr>
          <a:xfrm>
            <a:off x="7836474" y="2077697"/>
            <a:ext cx="503495" cy="503495"/>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B24ADAA7-A381-4F7A-81E7-8F1B3055A1E3}"/>
              </a:ext>
            </a:extLst>
          </p:cNvPr>
          <p:cNvSpPr txBox="1"/>
          <p:nvPr/>
        </p:nvSpPr>
        <p:spPr>
          <a:xfrm>
            <a:off x="7887274" y="2026897"/>
            <a:ext cx="301686"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67329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E82DFA3-E6F7-4A52-9A10-FA963CBC3F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256790"/>
            <a:ext cx="9080248" cy="2764694"/>
          </a:xfrm>
          <a:prstGeom prst="rect">
            <a:avLst/>
          </a:prstGeom>
        </p:spPr>
      </p:pic>
      <p:sp>
        <p:nvSpPr>
          <p:cNvPr id="5" name="Title 1">
            <a:extLst>
              <a:ext uri="{FF2B5EF4-FFF2-40B4-BE49-F238E27FC236}">
                <a16:creationId xmlns:a16="http://schemas.microsoft.com/office/drawing/2014/main" xmlns="" id="{5722F154-5C19-4653-888A-B648FACB4DBD}"/>
              </a:ext>
            </a:extLst>
          </p:cNvPr>
          <p:cNvSpPr txBox="1">
            <a:spLocks/>
          </p:cNvSpPr>
          <p:nvPr/>
        </p:nvSpPr>
        <p:spPr>
          <a:xfrm>
            <a:off x="457200" y="591669"/>
            <a:ext cx="8229600" cy="1143000"/>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lnSpc>
                <a:spcPct val="110000"/>
              </a:lnSpc>
            </a:pPr>
            <a:r>
              <a:rPr lang="en-US" dirty="0">
                <a:latin typeface="Arial" panose="020B0604020202020204" pitchFamily="34" charset="0"/>
                <a:cs typeface="Arial" panose="020B0604020202020204" pitchFamily="34" charset="0"/>
              </a:rPr>
              <a:t>Visible Light Region of the Electromagnetic Spectrum</a:t>
            </a:r>
          </a:p>
        </p:txBody>
      </p:sp>
      <p:sp>
        <p:nvSpPr>
          <p:cNvPr id="6" name="TextBox 5">
            <a:extLst>
              <a:ext uri="{FF2B5EF4-FFF2-40B4-BE49-F238E27FC236}">
                <a16:creationId xmlns:a16="http://schemas.microsoft.com/office/drawing/2014/main" xmlns="" id="{11E0D40A-A872-40EE-8662-F459CCFB26AC}"/>
              </a:ext>
            </a:extLst>
          </p:cNvPr>
          <p:cNvSpPr txBox="1"/>
          <p:nvPr/>
        </p:nvSpPr>
        <p:spPr>
          <a:xfrm>
            <a:off x="1154652" y="4439920"/>
            <a:ext cx="894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0.7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m</a:t>
            </a:r>
          </a:p>
        </p:txBody>
      </p:sp>
      <p:sp>
        <p:nvSpPr>
          <p:cNvPr id="7" name="TextBox 6">
            <a:extLst>
              <a:ext uri="{FF2B5EF4-FFF2-40B4-BE49-F238E27FC236}">
                <a16:creationId xmlns:a16="http://schemas.microsoft.com/office/drawing/2014/main" xmlns="" id="{C45B5B52-63F8-449A-911F-6FCCB5E79C5D}"/>
              </a:ext>
            </a:extLst>
          </p:cNvPr>
          <p:cNvSpPr txBox="1"/>
          <p:nvPr/>
        </p:nvSpPr>
        <p:spPr>
          <a:xfrm>
            <a:off x="2473315" y="4438134"/>
            <a:ext cx="894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0.6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m</a:t>
            </a:r>
          </a:p>
        </p:txBody>
      </p:sp>
      <p:sp>
        <p:nvSpPr>
          <p:cNvPr id="8" name="TextBox 7">
            <a:extLst>
              <a:ext uri="{FF2B5EF4-FFF2-40B4-BE49-F238E27FC236}">
                <a16:creationId xmlns:a16="http://schemas.microsoft.com/office/drawing/2014/main" xmlns="" id="{762697C3-79E7-4223-8671-7B97CC1EB50F}"/>
              </a:ext>
            </a:extLst>
          </p:cNvPr>
          <p:cNvSpPr txBox="1"/>
          <p:nvPr/>
        </p:nvSpPr>
        <p:spPr>
          <a:xfrm>
            <a:off x="4413875" y="4427974"/>
            <a:ext cx="894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0.5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m</a:t>
            </a:r>
          </a:p>
        </p:txBody>
      </p:sp>
      <p:sp>
        <p:nvSpPr>
          <p:cNvPr id="9" name="TextBox 8">
            <a:extLst>
              <a:ext uri="{FF2B5EF4-FFF2-40B4-BE49-F238E27FC236}">
                <a16:creationId xmlns:a16="http://schemas.microsoft.com/office/drawing/2014/main" xmlns="" id="{424E78CB-0905-43B9-A6EB-0463AC9E0450}"/>
              </a:ext>
            </a:extLst>
          </p:cNvPr>
          <p:cNvSpPr txBox="1"/>
          <p:nvPr/>
        </p:nvSpPr>
        <p:spPr>
          <a:xfrm>
            <a:off x="7091036" y="4427974"/>
            <a:ext cx="89479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0.4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m</a:t>
            </a:r>
          </a:p>
        </p:txBody>
      </p:sp>
      <p:sp>
        <p:nvSpPr>
          <p:cNvPr id="10" name="TextBox 9">
            <a:extLst>
              <a:ext uri="{FF2B5EF4-FFF2-40B4-BE49-F238E27FC236}">
                <a16:creationId xmlns:a16="http://schemas.microsoft.com/office/drawing/2014/main" xmlns="" id="{A1C7A434-40B6-40C9-8141-674D07A68953}"/>
              </a:ext>
            </a:extLst>
          </p:cNvPr>
          <p:cNvSpPr txBox="1"/>
          <p:nvPr/>
        </p:nvSpPr>
        <p:spPr>
          <a:xfrm>
            <a:off x="290388" y="4995704"/>
            <a:ext cx="142539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Infrared</a:t>
            </a:r>
          </a:p>
        </p:txBody>
      </p:sp>
      <p:sp>
        <p:nvSpPr>
          <p:cNvPr id="11" name="TextBox 10">
            <a:extLst>
              <a:ext uri="{FF2B5EF4-FFF2-40B4-BE49-F238E27FC236}">
                <a16:creationId xmlns:a16="http://schemas.microsoft.com/office/drawing/2014/main" xmlns="" id="{6FE4A324-0884-4DA3-8245-512844243878}"/>
              </a:ext>
            </a:extLst>
          </p:cNvPr>
          <p:cNvSpPr txBox="1"/>
          <p:nvPr/>
        </p:nvSpPr>
        <p:spPr>
          <a:xfrm>
            <a:off x="7229668" y="5215599"/>
            <a:ext cx="178446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Ultraviolet</a:t>
            </a:r>
          </a:p>
        </p:txBody>
      </p:sp>
      <p:sp>
        <p:nvSpPr>
          <p:cNvPr id="14" name="Arrow: Down 13">
            <a:extLst>
              <a:ext uri="{FF2B5EF4-FFF2-40B4-BE49-F238E27FC236}">
                <a16:creationId xmlns:a16="http://schemas.microsoft.com/office/drawing/2014/main" xmlns="" id="{77EB1C46-B7B8-40DD-8D1D-83BA89D9BDC1}"/>
              </a:ext>
            </a:extLst>
          </p:cNvPr>
          <p:cNvSpPr/>
          <p:nvPr/>
        </p:nvSpPr>
        <p:spPr>
          <a:xfrm rot="10800000">
            <a:off x="636449" y="3759200"/>
            <a:ext cx="537030" cy="1277188"/>
          </a:xfrm>
          <a:prstGeom prst="downArrow">
            <a:avLst>
              <a:gd name="adj1" fmla="val 31081"/>
              <a:gd name="adj2" fmla="val 82162"/>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Arrow: Down 14">
            <a:extLst>
              <a:ext uri="{FF2B5EF4-FFF2-40B4-BE49-F238E27FC236}">
                <a16:creationId xmlns:a16="http://schemas.microsoft.com/office/drawing/2014/main" xmlns="" id="{F85565BB-F729-45B9-9CA3-A71F0D8E7D6E}"/>
              </a:ext>
            </a:extLst>
          </p:cNvPr>
          <p:cNvSpPr/>
          <p:nvPr/>
        </p:nvSpPr>
        <p:spPr>
          <a:xfrm rot="10800000">
            <a:off x="7754683" y="3734345"/>
            <a:ext cx="537030" cy="1277188"/>
          </a:xfrm>
          <a:prstGeom prst="downArrow">
            <a:avLst>
              <a:gd name="adj1" fmla="val 31081"/>
              <a:gd name="adj2" fmla="val 82162"/>
            </a:avLst>
          </a:prstGeom>
          <a:solidFill>
            <a:schemeClr val="tx1">
              <a:lumMod val="95000"/>
              <a:lumOff val="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158F31E1-26F8-44EF-8577-18A928F71619}"/>
              </a:ext>
            </a:extLst>
          </p:cNvPr>
          <p:cNvCxnSpPr>
            <a:cxnSpLocks/>
          </p:cNvCxnSpPr>
          <p:nvPr/>
        </p:nvCxnSpPr>
        <p:spPr>
          <a:xfrm>
            <a:off x="1412240" y="2600960"/>
            <a:ext cx="0" cy="158496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35EC0948-3ED3-4CBD-8A21-DF5C3EEAABE3}"/>
              </a:ext>
            </a:extLst>
          </p:cNvPr>
          <p:cNvCxnSpPr>
            <a:cxnSpLocks/>
          </p:cNvCxnSpPr>
          <p:nvPr/>
        </p:nvCxnSpPr>
        <p:spPr>
          <a:xfrm>
            <a:off x="7630160" y="2600960"/>
            <a:ext cx="0" cy="158496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122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7B55907-FA46-43A3-9B53-BC9821A28A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4725" y="2000286"/>
            <a:ext cx="8633079" cy="3838118"/>
          </a:xfrm>
          <a:prstGeom prst="rect">
            <a:avLst/>
          </a:prstGeom>
        </p:spPr>
      </p:pic>
      <p:sp>
        <p:nvSpPr>
          <p:cNvPr id="8" name="TextBox 7">
            <a:extLst>
              <a:ext uri="{FF2B5EF4-FFF2-40B4-BE49-F238E27FC236}">
                <a16:creationId xmlns:a16="http://schemas.microsoft.com/office/drawing/2014/main" xmlns="" id="{1C4CDBC8-9811-40DE-BFEA-70F992DEB6BC}"/>
              </a:ext>
            </a:extLst>
          </p:cNvPr>
          <p:cNvSpPr txBox="1"/>
          <p:nvPr/>
        </p:nvSpPr>
        <p:spPr>
          <a:xfrm>
            <a:off x="845323" y="2141800"/>
            <a:ext cx="1537600"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Light Penetration</a:t>
            </a:r>
          </a:p>
          <a:p>
            <a:pPr algn="ctr"/>
            <a:r>
              <a:rPr lang="en-US" sz="1400" dirty="0">
                <a:latin typeface="Arial" panose="020B0604020202020204" pitchFamily="34" charset="0"/>
                <a:cs typeface="Arial" panose="020B0604020202020204" pitchFamily="34" charset="0"/>
              </a:rPr>
              <a:t>In Open Ocean</a:t>
            </a:r>
          </a:p>
        </p:txBody>
      </p:sp>
      <p:sp>
        <p:nvSpPr>
          <p:cNvPr id="9" name="TextBox 8">
            <a:extLst>
              <a:ext uri="{FF2B5EF4-FFF2-40B4-BE49-F238E27FC236}">
                <a16:creationId xmlns:a16="http://schemas.microsoft.com/office/drawing/2014/main" xmlns="" id="{253455A0-C365-49C3-AF23-FD17DE81C415}"/>
              </a:ext>
            </a:extLst>
          </p:cNvPr>
          <p:cNvSpPr txBox="1"/>
          <p:nvPr/>
        </p:nvSpPr>
        <p:spPr>
          <a:xfrm>
            <a:off x="3251444" y="2132275"/>
            <a:ext cx="1601465"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Light Penetration</a:t>
            </a:r>
          </a:p>
          <a:p>
            <a:pPr algn="ctr"/>
            <a:r>
              <a:rPr lang="en-US" sz="1400" dirty="0">
                <a:latin typeface="Arial" panose="020B0604020202020204" pitchFamily="34" charset="0"/>
                <a:cs typeface="Arial" panose="020B0604020202020204" pitchFamily="34" charset="0"/>
              </a:rPr>
              <a:t>In Coastal Waters</a:t>
            </a:r>
          </a:p>
        </p:txBody>
      </p:sp>
      <p:sp>
        <p:nvSpPr>
          <p:cNvPr id="10" name="TextBox 9">
            <a:extLst>
              <a:ext uri="{FF2B5EF4-FFF2-40B4-BE49-F238E27FC236}">
                <a16:creationId xmlns:a16="http://schemas.microsoft.com/office/drawing/2014/main" xmlns="" id="{E02248B4-A2F3-4288-BE38-FACCB37D9314}"/>
              </a:ext>
            </a:extLst>
          </p:cNvPr>
          <p:cNvSpPr txBox="1"/>
          <p:nvPr/>
        </p:nvSpPr>
        <p:spPr>
          <a:xfrm>
            <a:off x="-18435" y="2473534"/>
            <a:ext cx="710452" cy="430887"/>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Depth in</a:t>
            </a:r>
          </a:p>
          <a:p>
            <a:pPr algn="ctr"/>
            <a:r>
              <a:rPr lang="en-US" sz="1100" dirty="0">
                <a:latin typeface="Arial" panose="020B0604020202020204" pitchFamily="34" charset="0"/>
                <a:cs typeface="Arial" panose="020B0604020202020204" pitchFamily="34" charset="0"/>
              </a:rPr>
              <a:t>meters</a:t>
            </a:r>
          </a:p>
        </p:txBody>
      </p:sp>
      <p:cxnSp>
        <p:nvCxnSpPr>
          <p:cNvPr id="12" name="Straight Connector 11">
            <a:extLst>
              <a:ext uri="{FF2B5EF4-FFF2-40B4-BE49-F238E27FC236}">
                <a16:creationId xmlns:a16="http://schemas.microsoft.com/office/drawing/2014/main" xmlns="" id="{47E12734-7843-4DE5-A0D6-E230E8789880}"/>
              </a:ext>
            </a:extLst>
          </p:cNvPr>
          <p:cNvCxnSpPr>
            <a:cxnSpLocks/>
          </p:cNvCxnSpPr>
          <p:nvPr/>
        </p:nvCxnSpPr>
        <p:spPr>
          <a:xfrm>
            <a:off x="5222037" y="3489258"/>
            <a:ext cx="2175954"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3B738D24-02EF-4E8A-8EC6-C1CFB04CD3CB}"/>
              </a:ext>
            </a:extLst>
          </p:cNvPr>
          <p:cNvCxnSpPr>
            <a:cxnSpLocks/>
          </p:cNvCxnSpPr>
          <p:nvPr/>
        </p:nvCxnSpPr>
        <p:spPr>
          <a:xfrm>
            <a:off x="8708631" y="3489258"/>
            <a:ext cx="314960"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B94869FD-E2AE-41AD-BEA4-FEEAD08B531C}"/>
              </a:ext>
            </a:extLst>
          </p:cNvPr>
          <p:cNvCxnSpPr>
            <a:cxnSpLocks/>
          </p:cNvCxnSpPr>
          <p:nvPr/>
        </p:nvCxnSpPr>
        <p:spPr>
          <a:xfrm>
            <a:off x="5222037" y="4119178"/>
            <a:ext cx="2490914"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5468B802-5CD7-460C-A9D0-F73886141E5E}"/>
              </a:ext>
            </a:extLst>
          </p:cNvPr>
          <p:cNvCxnSpPr>
            <a:cxnSpLocks/>
          </p:cNvCxnSpPr>
          <p:nvPr/>
        </p:nvCxnSpPr>
        <p:spPr>
          <a:xfrm>
            <a:off x="8708631" y="4119178"/>
            <a:ext cx="314960"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xmlns="" id="{1CFF7889-0D1C-4E33-94A9-7FFC0BA5E19B}"/>
              </a:ext>
            </a:extLst>
          </p:cNvPr>
          <p:cNvCxnSpPr>
            <a:cxnSpLocks/>
          </p:cNvCxnSpPr>
          <p:nvPr/>
        </p:nvCxnSpPr>
        <p:spPr>
          <a:xfrm>
            <a:off x="5222037" y="4718618"/>
            <a:ext cx="3141154"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xmlns="" id="{9091D0F9-3C7E-4EFB-B0FB-FA31A1E973EF}"/>
              </a:ext>
            </a:extLst>
          </p:cNvPr>
          <p:cNvCxnSpPr>
            <a:cxnSpLocks/>
          </p:cNvCxnSpPr>
          <p:nvPr/>
        </p:nvCxnSpPr>
        <p:spPr>
          <a:xfrm>
            <a:off x="8708631" y="4718618"/>
            <a:ext cx="335280"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xmlns="" id="{67DF7A48-1C35-4A96-AF3B-50AA3BBAB455}"/>
              </a:ext>
            </a:extLst>
          </p:cNvPr>
          <p:cNvSpPr txBox="1"/>
          <p:nvPr/>
        </p:nvSpPr>
        <p:spPr>
          <a:xfrm>
            <a:off x="5210014" y="3080726"/>
            <a:ext cx="497252" cy="430887"/>
          </a:xfrm>
          <a:prstGeom prst="rect">
            <a:avLst/>
          </a:prstGeom>
          <a:noFill/>
        </p:spPr>
        <p:txBody>
          <a:bodyPr wrap="none" rtlCol="0">
            <a:spAutoFit/>
          </a:bodyPr>
          <a:lstStyle/>
          <a:p>
            <a:pPr algn="ctr"/>
            <a:r>
              <a:rPr lang="en-US" sz="1100" dirty="0">
                <a:solidFill>
                  <a:schemeClr val="bg1"/>
                </a:solidFill>
                <a:latin typeface="Arial" panose="020B0604020202020204" pitchFamily="34" charset="0"/>
                <a:cs typeface="Arial" panose="020B0604020202020204" pitchFamily="34" charset="0"/>
              </a:rPr>
              <a:t>30 </a:t>
            </a:r>
            <a:r>
              <a:rPr lang="en-US" sz="1100" dirty="0" err="1">
                <a:solidFill>
                  <a:schemeClr val="bg1"/>
                </a:solidFill>
                <a:latin typeface="Arial" panose="020B0604020202020204" pitchFamily="34" charset="0"/>
                <a:cs typeface="Arial" panose="020B0604020202020204" pitchFamily="34" charset="0"/>
              </a:rPr>
              <a:t>ft</a:t>
            </a:r>
            <a:endParaRPr lang="en-US" sz="1100" dirty="0">
              <a:solidFill>
                <a:schemeClr val="bg1"/>
              </a:solidFill>
              <a:latin typeface="Arial" panose="020B0604020202020204" pitchFamily="34" charset="0"/>
              <a:cs typeface="Arial" panose="020B0604020202020204" pitchFamily="34" charset="0"/>
            </a:endParaRPr>
          </a:p>
          <a:p>
            <a:pPr algn="ctr"/>
            <a:r>
              <a:rPr lang="en-US" sz="1100" dirty="0">
                <a:solidFill>
                  <a:schemeClr val="bg1"/>
                </a:solidFill>
                <a:latin typeface="Arial" panose="020B0604020202020204" pitchFamily="34" charset="0"/>
                <a:cs typeface="Arial" panose="020B0604020202020204" pitchFamily="34" charset="0"/>
              </a:rPr>
              <a:t>10 m</a:t>
            </a:r>
          </a:p>
        </p:txBody>
      </p:sp>
      <p:sp>
        <p:nvSpPr>
          <p:cNvPr id="27" name="TextBox 26">
            <a:extLst>
              <a:ext uri="{FF2B5EF4-FFF2-40B4-BE49-F238E27FC236}">
                <a16:creationId xmlns:a16="http://schemas.microsoft.com/office/drawing/2014/main" xmlns="" id="{13F27985-94A8-4ACB-9F5E-79C289A24535}"/>
              </a:ext>
            </a:extLst>
          </p:cNvPr>
          <p:cNvSpPr txBox="1"/>
          <p:nvPr/>
        </p:nvSpPr>
        <p:spPr>
          <a:xfrm>
            <a:off x="5217455" y="3688291"/>
            <a:ext cx="497252" cy="430887"/>
          </a:xfrm>
          <a:prstGeom prst="rect">
            <a:avLst/>
          </a:prstGeom>
          <a:noFill/>
        </p:spPr>
        <p:txBody>
          <a:bodyPr wrap="none" rtlCol="0">
            <a:spAutoFit/>
          </a:bodyPr>
          <a:lstStyle/>
          <a:p>
            <a:pPr algn="ctr"/>
            <a:r>
              <a:rPr lang="en-US" sz="1100" dirty="0">
                <a:solidFill>
                  <a:schemeClr val="bg1"/>
                </a:solidFill>
                <a:latin typeface="Arial" panose="020B0604020202020204" pitchFamily="34" charset="0"/>
                <a:cs typeface="Arial" panose="020B0604020202020204" pitchFamily="34" charset="0"/>
              </a:rPr>
              <a:t>60 </a:t>
            </a:r>
            <a:r>
              <a:rPr lang="en-US" sz="1100" dirty="0" err="1">
                <a:solidFill>
                  <a:schemeClr val="bg1"/>
                </a:solidFill>
                <a:latin typeface="Arial" panose="020B0604020202020204" pitchFamily="34" charset="0"/>
                <a:cs typeface="Arial" panose="020B0604020202020204" pitchFamily="34" charset="0"/>
              </a:rPr>
              <a:t>ft</a:t>
            </a:r>
            <a:endParaRPr lang="en-US" sz="1100" dirty="0">
              <a:solidFill>
                <a:schemeClr val="bg1"/>
              </a:solidFill>
              <a:latin typeface="Arial" panose="020B0604020202020204" pitchFamily="34" charset="0"/>
              <a:cs typeface="Arial" panose="020B0604020202020204" pitchFamily="34" charset="0"/>
            </a:endParaRPr>
          </a:p>
          <a:p>
            <a:pPr algn="ctr"/>
            <a:r>
              <a:rPr lang="en-US" sz="1100" dirty="0">
                <a:solidFill>
                  <a:schemeClr val="bg1"/>
                </a:solidFill>
                <a:latin typeface="Arial" panose="020B0604020202020204" pitchFamily="34" charset="0"/>
                <a:cs typeface="Arial" panose="020B0604020202020204" pitchFamily="34" charset="0"/>
              </a:rPr>
              <a:t>20 m</a:t>
            </a:r>
          </a:p>
        </p:txBody>
      </p:sp>
      <p:sp>
        <p:nvSpPr>
          <p:cNvPr id="28" name="TextBox 27">
            <a:extLst>
              <a:ext uri="{FF2B5EF4-FFF2-40B4-BE49-F238E27FC236}">
                <a16:creationId xmlns:a16="http://schemas.microsoft.com/office/drawing/2014/main" xmlns="" id="{D0B7F1A1-041E-467F-8D3E-C9E2426A1779}"/>
              </a:ext>
            </a:extLst>
          </p:cNvPr>
          <p:cNvSpPr txBox="1"/>
          <p:nvPr/>
        </p:nvSpPr>
        <p:spPr>
          <a:xfrm>
            <a:off x="5217455" y="4288405"/>
            <a:ext cx="497252" cy="430887"/>
          </a:xfrm>
          <a:prstGeom prst="rect">
            <a:avLst/>
          </a:prstGeom>
          <a:noFill/>
        </p:spPr>
        <p:txBody>
          <a:bodyPr wrap="none" rtlCol="0">
            <a:spAutoFit/>
          </a:bodyPr>
          <a:lstStyle/>
          <a:p>
            <a:pPr algn="ctr"/>
            <a:r>
              <a:rPr lang="en-US" sz="1100" dirty="0">
                <a:solidFill>
                  <a:schemeClr val="bg1"/>
                </a:solidFill>
                <a:latin typeface="Arial" panose="020B0604020202020204" pitchFamily="34" charset="0"/>
                <a:cs typeface="Arial" panose="020B0604020202020204" pitchFamily="34" charset="0"/>
              </a:rPr>
              <a:t>90 </a:t>
            </a:r>
            <a:r>
              <a:rPr lang="en-US" sz="1100" dirty="0" err="1">
                <a:solidFill>
                  <a:schemeClr val="bg1"/>
                </a:solidFill>
                <a:latin typeface="Arial" panose="020B0604020202020204" pitchFamily="34" charset="0"/>
                <a:cs typeface="Arial" panose="020B0604020202020204" pitchFamily="34" charset="0"/>
              </a:rPr>
              <a:t>ft</a:t>
            </a:r>
            <a:endParaRPr lang="en-US" sz="1100" dirty="0">
              <a:solidFill>
                <a:schemeClr val="bg1"/>
              </a:solidFill>
              <a:latin typeface="Arial" panose="020B0604020202020204" pitchFamily="34" charset="0"/>
              <a:cs typeface="Arial" panose="020B0604020202020204" pitchFamily="34" charset="0"/>
            </a:endParaRPr>
          </a:p>
          <a:p>
            <a:pPr algn="ctr"/>
            <a:r>
              <a:rPr lang="en-US" sz="1100" dirty="0">
                <a:solidFill>
                  <a:schemeClr val="bg1"/>
                </a:solidFill>
                <a:latin typeface="Arial" panose="020B0604020202020204" pitchFamily="34" charset="0"/>
                <a:cs typeface="Arial" panose="020B0604020202020204" pitchFamily="34" charset="0"/>
              </a:rPr>
              <a:t>20 m</a:t>
            </a:r>
          </a:p>
        </p:txBody>
      </p:sp>
      <p:cxnSp>
        <p:nvCxnSpPr>
          <p:cNvPr id="29" name="Straight Connector 28">
            <a:extLst>
              <a:ext uri="{FF2B5EF4-FFF2-40B4-BE49-F238E27FC236}">
                <a16:creationId xmlns:a16="http://schemas.microsoft.com/office/drawing/2014/main" xmlns="" id="{827EB9C7-AAD7-42F4-A947-23C346362A32}"/>
              </a:ext>
            </a:extLst>
          </p:cNvPr>
          <p:cNvCxnSpPr>
            <a:cxnSpLocks/>
          </p:cNvCxnSpPr>
          <p:nvPr/>
        </p:nvCxnSpPr>
        <p:spPr>
          <a:xfrm>
            <a:off x="5201717" y="5242493"/>
            <a:ext cx="3141154"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xmlns="" id="{8EE429F3-E3B9-4590-A746-166786D07BC0}"/>
              </a:ext>
            </a:extLst>
          </p:cNvPr>
          <p:cNvCxnSpPr>
            <a:cxnSpLocks/>
          </p:cNvCxnSpPr>
          <p:nvPr/>
        </p:nvCxnSpPr>
        <p:spPr>
          <a:xfrm>
            <a:off x="8688311" y="5242493"/>
            <a:ext cx="335280" cy="0"/>
          </a:xfrm>
          <a:prstGeom prst="line">
            <a:avLst/>
          </a:prstGeom>
          <a:ln w="190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xmlns="" id="{FEF0B2B6-0F3D-4977-A69F-3BFAAD4DE65D}"/>
              </a:ext>
            </a:extLst>
          </p:cNvPr>
          <p:cNvSpPr txBox="1"/>
          <p:nvPr/>
        </p:nvSpPr>
        <p:spPr>
          <a:xfrm>
            <a:off x="5171166" y="4840893"/>
            <a:ext cx="535724" cy="430887"/>
          </a:xfrm>
          <a:prstGeom prst="rect">
            <a:avLst/>
          </a:prstGeom>
          <a:noFill/>
        </p:spPr>
        <p:txBody>
          <a:bodyPr wrap="none" rtlCol="0">
            <a:spAutoFit/>
          </a:bodyPr>
          <a:lstStyle/>
          <a:p>
            <a:pPr algn="ctr"/>
            <a:r>
              <a:rPr lang="en-US" sz="1100" dirty="0">
                <a:solidFill>
                  <a:schemeClr val="bg1"/>
                </a:solidFill>
                <a:latin typeface="Arial" panose="020B0604020202020204" pitchFamily="34" charset="0"/>
                <a:cs typeface="Arial" panose="020B0604020202020204" pitchFamily="34" charset="0"/>
              </a:rPr>
              <a:t>120 </a:t>
            </a:r>
            <a:r>
              <a:rPr lang="en-US" sz="1100" dirty="0" err="1">
                <a:solidFill>
                  <a:schemeClr val="bg1"/>
                </a:solidFill>
                <a:latin typeface="Arial" panose="020B0604020202020204" pitchFamily="34" charset="0"/>
                <a:cs typeface="Arial" panose="020B0604020202020204" pitchFamily="34" charset="0"/>
              </a:rPr>
              <a:t>ft</a:t>
            </a:r>
            <a:endParaRPr lang="en-US" sz="1100" dirty="0">
              <a:solidFill>
                <a:schemeClr val="bg1"/>
              </a:solidFill>
              <a:latin typeface="Arial" panose="020B0604020202020204" pitchFamily="34" charset="0"/>
              <a:cs typeface="Arial" panose="020B0604020202020204" pitchFamily="34" charset="0"/>
            </a:endParaRPr>
          </a:p>
          <a:p>
            <a:pPr algn="ctr"/>
            <a:r>
              <a:rPr lang="en-US" sz="1100" dirty="0">
                <a:solidFill>
                  <a:schemeClr val="bg1"/>
                </a:solidFill>
                <a:latin typeface="Arial" panose="020B0604020202020204" pitchFamily="34" charset="0"/>
                <a:cs typeface="Arial" panose="020B0604020202020204" pitchFamily="34" charset="0"/>
              </a:rPr>
              <a:t>40 m</a:t>
            </a:r>
          </a:p>
        </p:txBody>
      </p:sp>
      <p:sp>
        <p:nvSpPr>
          <p:cNvPr id="32" name="TextBox 31">
            <a:extLst>
              <a:ext uri="{FF2B5EF4-FFF2-40B4-BE49-F238E27FC236}">
                <a16:creationId xmlns:a16="http://schemas.microsoft.com/office/drawing/2014/main" xmlns="" id="{59435257-D246-4317-94E5-32054A9348ED}"/>
              </a:ext>
            </a:extLst>
          </p:cNvPr>
          <p:cNvSpPr txBox="1"/>
          <p:nvPr/>
        </p:nvSpPr>
        <p:spPr>
          <a:xfrm>
            <a:off x="302165" y="3109885"/>
            <a:ext cx="341761" cy="261610"/>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50</a:t>
            </a:r>
          </a:p>
        </p:txBody>
      </p:sp>
      <p:sp>
        <p:nvSpPr>
          <p:cNvPr id="33" name="TextBox 32">
            <a:extLst>
              <a:ext uri="{FF2B5EF4-FFF2-40B4-BE49-F238E27FC236}">
                <a16:creationId xmlns:a16="http://schemas.microsoft.com/office/drawing/2014/main" xmlns="" id="{78B46D8D-B7FF-4DAE-974F-2E216CB9F5E5}"/>
              </a:ext>
            </a:extLst>
          </p:cNvPr>
          <p:cNvSpPr txBox="1"/>
          <p:nvPr/>
        </p:nvSpPr>
        <p:spPr>
          <a:xfrm>
            <a:off x="266972" y="5158869"/>
            <a:ext cx="420308" cy="261610"/>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200</a:t>
            </a:r>
          </a:p>
        </p:txBody>
      </p:sp>
      <p:sp>
        <p:nvSpPr>
          <p:cNvPr id="34" name="TextBox 33">
            <a:extLst>
              <a:ext uri="{FF2B5EF4-FFF2-40B4-BE49-F238E27FC236}">
                <a16:creationId xmlns:a16="http://schemas.microsoft.com/office/drawing/2014/main" xmlns="" id="{059BDA3F-9F35-4470-A738-4845FBD15F8D}"/>
              </a:ext>
            </a:extLst>
          </p:cNvPr>
          <p:cNvSpPr txBox="1"/>
          <p:nvPr/>
        </p:nvSpPr>
        <p:spPr>
          <a:xfrm>
            <a:off x="215266" y="3799697"/>
            <a:ext cx="420308" cy="261610"/>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100</a:t>
            </a:r>
          </a:p>
        </p:txBody>
      </p:sp>
      <p:sp>
        <p:nvSpPr>
          <p:cNvPr id="35" name="TextBox 34">
            <a:extLst>
              <a:ext uri="{FF2B5EF4-FFF2-40B4-BE49-F238E27FC236}">
                <a16:creationId xmlns:a16="http://schemas.microsoft.com/office/drawing/2014/main" xmlns="" id="{8BFCA78A-BD6B-46FE-A06A-9B98F984F48E}"/>
              </a:ext>
            </a:extLst>
          </p:cNvPr>
          <p:cNvSpPr txBox="1"/>
          <p:nvPr/>
        </p:nvSpPr>
        <p:spPr>
          <a:xfrm>
            <a:off x="226823" y="4513373"/>
            <a:ext cx="420308" cy="261610"/>
          </a:xfrm>
          <a:prstGeom prst="rect">
            <a:avLst/>
          </a:prstGeom>
          <a:noFill/>
        </p:spPr>
        <p:txBody>
          <a:bodyPr wrap="none" rtlCol="0">
            <a:spAutoFit/>
          </a:bodyPr>
          <a:lstStyle/>
          <a:p>
            <a:pPr algn="ctr"/>
            <a:r>
              <a:rPr lang="en-US" sz="1100" dirty="0">
                <a:latin typeface="Arial" panose="020B0604020202020204" pitchFamily="34" charset="0"/>
                <a:cs typeface="Arial" panose="020B0604020202020204" pitchFamily="34" charset="0"/>
              </a:rPr>
              <a:t>150</a:t>
            </a:r>
          </a:p>
        </p:txBody>
      </p:sp>
      <p:sp>
        <p:nvSpPr>
          <p:cNvPr id="3" name="Title 1">
            <a:extLst>
              <a:ext uri="{FF2B5EF4-FFF2-40B4-BE49-F238E27FC236}">
                <a16:creationId xmlns:a16="http://schemas.microsoft.com/office/drawing/2014/main" xmlns="" id="{115EA8FA-1523-4675-95EF-6A8E2264158C}"/>
              </a:ext>
            </a:extLst>
          </p:cNvPr>
          <p:cNvSpPr>
            <a:spLocks noGrp="1"/>
          </p:cNvSpPr>
          <p:nvPr>
            <p:ph type="title"/>
          </p:nvPr>
        </p:nvSpPr>
        <p:spPr>
          <a:xfrm>
            <a:off x="457200" y="307629"/>
            <a:ext cx="8229600" cy="1143000"/>
          </a:xfrm>
        </p:spPr>
        <p:txBody>
          <a:bodyPr>
            <a:normAutofit/>
          </a:bodyPr>
          <a:lstStyle/>
          <a:p>
            <a:pPr algn="ctr"/>
            <a:r>
              <a:rPr lang="en-US" dirty="0">
                <a:latin typeface="Arial" panose="020B0604020202020204" pitchFamily="34" charset="0"/>
                <a:cs typeface="Arial" panose="020B0604020202020204" pitchFamily="34" charset="0"/>
              </a:rPr>
              <a:t>Light Penetration in the Ocean</a:t>
            </a:r>
          </a:p>
        </p:txBody>
      </p:sp>
    </p:spTree>
    <p:extLst>
      <p:ext uri="{BB962C8B-B14F-4D97-AF65-F5344CB8AC3E}">
        <p14:creationId xmlns:p14="http://schemas.microsoft.com/office/powerpoint/2010/main" val="2426996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generated with high confidence">
            <a:extLst>
              <a:ext uri="{FF2B5EF4-FFF2-40B4-BE49-F238E27FC236}">
                <a16:creationId xmlns:a16="http://schemas.microsoft.com/office/drawing/2014/main" xmlns="" id="{FFE237B3-7E24-4BF9-BAB6-CA1804F62EA0}"/>
              </a:ext>
            </a:extLst>
          </p:cNvPr>
          <p:cNvPicPr>
            <a:picLocks noGrp="1" noChangeAspect="1"/>
          </p:cNvPicPr>
          <p:nvPr>
            <p:ph sz="quarter" idx="13"/>
          </p:nvPr>
        </p:nvPicPr>
        <p:blipFill>
          <a:blip r:embed="rId3"/>
          <a:stretch>
            <a:fillRect/>
          </a:stretch>
        </p:blipFill>
        <p:spPr>
          <a:xfrm>
            <a:off x="495594" y="2098373"/>
            <a:ext cx="8152811" cy="3193184"/>
          </a:xfrm>
        </p:spPr>
      </p:pic>
      <p:sp>
        <p:nvSpPr>
          <p:cNvPr id="9" name="Rectangle 8">
            <a:extLst>
              <a:ext uri="{FF2B5EF4-FFF2-40B4-BE49-F238E27FC236}">
                <a16:creationId xmlns:a16="http://schemas.microsoft.com/office/drawing/2014/main" xmlns="" id="{591913F0-B2D9-4EAB-96A1-D920DB39EC5E}"/>
              </a:ext>
            </a:extLst>
          </p:cNvPr>
          <p:cNvSpPr/>
          <p:nvPr/>
        </p:nvSpPr>
        <p:spPr>
          <a:xfrm>
            <a:off x="404326" y="353610"/>
            <a:ext cx="8528179" cy="1569660"/>
          </a:xfrm>
          <a:prstGeom prst="rect">
            <a:avLst/>
          </a:prstGeom>
        </p:spPr>
        <p:txBody>
          <a:bodyPr wrap="square">
            <a:spAutoFit/>
          </a:bodyPr>
          <a:lstStyle/>
          <a:p>
            <a:pPr algn="ctr"/>
            <a:r>
              <a:rPr lang="en-US" sz="3200" b="1" i="1" dirty="0">
                <a:solidFill>
                  <a:srgbClr val="0E7001"/>
                </a:solidFill>
                <a:latin typeface="Arial"/>
                <a:ea typeface="+mj-ea"/>
                <a:cs typeface="Arial"/>
              </a:rPr>
              <a:t> Deep sea animals are sometimes red </a:t>
            </a:r>
            <a:br>
              <a:rPr lang="en-US" sz="3200" b="1" i="1" dirty="0">
                <a:solidFill>
                  <a:srgbClr val="0E7001"/>
                </a:solidFill>
                <a:latin typeface="Arial"/>
                <a:ea typeface="+mj-ea"/>
                <a:cs typeface="Arial"/>
              </a:rPr>
            </a:br>
            <a:r>
              <a:rPr lang="en-US" sz="3200" b="1" i="1" dirty="0">
                <a:solidFill>
                  <a:srgbClr val="0E7001"/>
                </a:solidFill>
                <a:latin typeface="Arial"/>
                <a:ea typeface="+mj-ea"/>
                <a:cs typeface="Arial"/>
              </a:rPr>
              <a:t>because of </a:t>
            </a:r>
            <a:r>
              <a:rPr lang="en-US" sz="3200" b="1" i="1" smtClean="0">
                <a:solidFill>
                  <a:srgbClr val="0E7001"/>
                </a:solidFill>
                <a:latin typeface="Arial"/>
                <a:ea typeface="+mj-ea"/>
                <a:cs typeface="Arial"/>
              </a:rPr>
              <a:t>the way light </a:t>
            </a:r>
            <a:r>
              <a:rPr lang="en-US" sz="3200" b="1" i="1" dirty="0">
                <a:solidFill>
                  <a:srgbClr val="0E7001"/>
                </a:solidFill>
                <a:latin typeface="Arial"/>
                <a:ea typeface="+mj-ea"/>
                <a:cs typeface="Arial"/>
              </a:rPr>
              <a:t>waves </a:t>
            </a:r>
            <a:br>
              <a:rPr lang="en-US" sz="3200" b="1" i="1" dirty="0">
                <a:solidFill>
                  <a:srgbClr val="0E7001"/>
                </a:solidFill>
                <a:latin typeface="Arial"/>
                <a:ea typeface="+mj-ea"/>
                <a:cs typeface="Arial"/>
              </a:rPr>
            </a:br>
            <a:r>
              <a:rPr lang="en-US" sz="3200" b="1" i="1" dirty="0">
                <a:solidFill>
                  <a:srgbClr val="0E7001"/>
                </a:solidFill>
                <a:latin typeface="Arial"/>
                <a:ea typeface="+mj-ea"/>
                <a:cs typeface="Arial"/>
              </a:rPr>
              <a:t>travel in the ocean.</a:t>
            </a:r>
            <a:endParaRPr lang="en-US" sz="2000" dirty="0">
              <a:solidFill>
                <a:srgbClr val="0E7001"/>
              </a:solidFill>
            </a:endParaRPr>
          </a:p>
        </p:txBody>
      </p:sp>
    </p:spTree>
    <p:extLst>
      <p:ext uri="{BB962C8B-B14F-4D97-AF65-F5344CB8AC3E}">
        <p14:creationId xmlns:p14="http://schemas.microsoft.com/office/powerpoint/2010/main" val="1041741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5550D-0ED1-4D6B-B8B3-15E4A8C77783}"/>
              </a:ext>
            </a:extLst>
          </p:cNvPr>
          <p:cNvSpPr>
            <a:spLocks noGrp="1"/>
          </p:cNvSpPr>
          <p:nvPr>
            <p:ph type="title"/>
          </p:nvPr>
        </p:nvSpPr>
        <p:spPr/>
        <p:txBody>
          <a:bodyPr/>
          <a:lstStyle/>
          <a:p>
            <a:r>
              <a:rPr lang="en-US" dirty="0"/>
              <a:t> </a:t>
            </a:r>
          </a:p>
        </p:txBody>
      </p:sp>
      <p:pic>
        <p:nvPicPr>
          <p:cNvPr id="10" name="Content Placeholder 9">
            <a:extLst>
              <a:ext uri="{FF2B5EF4-FFF2-40B4-BE49-F238E27FC236}">
                <a16:creationId xmlns:a16="http://schemas.microsoft.com/office/drawing/2014/main" xmlns="" id="{78038999-100E-48BC-9109-ABDD917E75E7}"/>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0" y="1"/>
            <a:ext cx="9629192" cy="6858000"/>
          </a:xfrm>
        </p:spPr>
      </p:pic>
      <p:sp>
        <p:nvSpPr>
          <p:cNvPr id="6" name="Title 1">
            <a:extLst>
              <a:ext uri="{FF2B5EF4-FFF2-40B4-BE49-F238E27FC236}">
                <a16:creationId xmlns:a16="http://schemas.microsoft.com/office/drawing/2014/main" xmlns="" id="{9E051EF4-D0BA-4DD5-83BC-2F5D1398F0B8}"/>
              </a:ext>
            </a:extLst>
          </p:cNvPr>
          <p:cNvSpPr txBox="1">
            <a:spLocks/>
          </p:cNvSpPr>
          <p:nvPr/>
        </p:nvSpPr>
        <p:spPr>
          <a:xfrm>
            <a:off x="6322291" y="310957"/>
            <a:ext cx="2590800" cy="2714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r>
              <a:rPr lang="en-US" sz="2800" dirty="0">
                <a:solidFill>
                  <a:schemeClr val="bg1"/>
                </a:solidFill>
              </a:rPr>
              <a:t>What do you notice about all of these deep sea animals?</a:t>
            </a:r>
          </a:p>
        </p:txBody>
      </p:sp>
      <p:sp>
        <p:nvSpPr>
          <p:cNvPr id="7" name="Title 1">
            <a:extLst>
              <a:ext uri="{FF2B5EF4-FFF2-40B4-BE49-F238E27FC236}">
                <a16:creationId xmlns:a16="http://schemas.microsoft.com/office/drawing/2014/main" xmlns="" id="{01614F11-D637-4B2A-BCFD-6BA1DFADCF00}"/>
              </a:ext>
            </a:extLst>
          </p:cNvPr>
          <p:cNvSpPr txBox="1">
            <a:spLocks/>
          </p:cNvSpPr>
          <p:nvPr/>
        </p:nvSpPr>
        <p:spPr>
          <a:xfrm>
            <a:off x="-175846" y="4378578"/>
            <a:ext cx="269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r>
              <a:rPr lang="en-US" sz="1600" dirty="0">
                <a:solidFill>
                  <a:schemeClr val="bg1"/>
                </a:solidFill>
              </a:rPr>
              <a:t>Vampire Squid</a:t>
            </a:r>
          </a:p>
        </p:txBody>
      </p:sp>
    </p:spTree>
    <p:extLst>
      <p:ext uri="{BB962C8B-B14F-4D97-AF65-F5344CB8AC3E}">
        <p14:creationId xmlns:p14="http://schemas.microsoft.com/office/powerpoint/2010/main" val="346703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E1E6E853-C943-4D01-B87C-7C686EF35AC4}"/>
              </a:ext>
            </a:extLst>
          </p:cNvPr>
          <p:cNvPicPr>
            <a:picLocks noGrp="1" noChangeAspect="1"/>
          </p:cNvPicPr>
          <p:nvPr>
            <p:ph idx="1"/>
          </p:nvPr>
        </p:nvPicPr>
        <p:blipFill>
          <a:blip r:embed="rId3"/>
          <a:stretch>
            <a:fillRect/>
          </a:stretch>
        </p:blipFill>
        <p:spPr>
          <a:xfrm>
            <a:off x="-1055079" y="-187570"/>
            <a:ext cx="10709033" cy="7139355"/>
          </a:xfrm>
          <a:prstGeom prst="rect">
            <a:avLst/>
          </a:prstGeom>
        </p:spPr>
      </p:pic>
      <p:sp>
        <p:nvSpPr>
          <p:cNvPr id="4" name="Rectangle 3">
            <a:extLst>
              <a:ext uri="{FF2B5EF4-FFF2-40B4-BE49-F238E27FC236}">
                <a16:creationId xmlns:a16="http://schemas.microsoft.com/office/drawing/2014/main" xmlns="" id="{5618D2A1-E405-48C1-9798-546021CC934C}"/>
              </a:ext>
            </a:extLst>
          </p:cNvPr>
          <p:cNvSpPr/>
          <p:nvPr/>
        </p:nvSpPr>
        <p:spPr>
          <a:xfrm>
            <a:off x="2286000" y="2967335"/>
            <a:ext cx="4572000" cy="646331"/>
          </a:xfrm>
          <a:prstGeom prst="rect">
            <a:avLst/>
          </a:prstGeom>
        </p:spPr>
        <p:txBody>
          <a:bodyPr>
            <a:spAutoFit/>
          </a:bodyPr>
          <a:lstStyle/>
          <a:p>
            <a:endParaRPr lang="en-US" dirty="0"/>
          </a:p>
          <a:p>
            <a:endParaRPr lang="en-US" dirty="0"/>
          </a:p>
        </p:txBody>
      </p:sp>
      <p:sp>
        <p:nvSpPr>
          <p:cNvPr id="2" name="TextBox 1">
            <a:extLst>
              <a:ext uri="{FF2B5EF4-FFF2-40B4-BE49-F238E27FC236}">
                <a16:creationId xmlns:a16="http://schemas.microsoft.com/office/drawing/2014/main" xmlns="" id="{31F5BA25-E169-400E-8855-B22599ADDA89}"/>
              </a:ext>
            </a:extLst>
          </p:cNvPr>
          <p:cNvSpPr txBox="1"/>
          <p:nvPr/>
        </p:nvSpPr>
        <p:spPr>
          <a:xfrm>
            <a:off x="5717309" y="5018537"/>
            <a:ext cx="2115128"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Spiny Crab</a:t>
            </a:r>
          </a:p>
        </p:txBody>
      </p:sp>
    </p:spTree>
    <p:extLst>
      <p:ext uri="{BB962C8B-B14F-4D97-AF65-F5344CB8AC3E}">
        <p14:creationId xmlns:p14="http://schemas.microsoft.com/office/powerpoint/2010/main" val="862463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Text Placeholder 6"/>
          <p:cNvSpPr>
            <a:spLocks noGrp="1"/>
          </p:cNvSpPr>
          <p:nvPr>
            <p:ph type="body" sz="quarter" idx="13"/>
          </p:nvPr>
        </p:nvSpPr>
        <p:spPr/>
        <p:txBody>
          <a:bodyPr/>
          <a:lstStyle/>
          <a:p>
            <a:endParaRPr lang="en-US" dirty="0"/>
          </a:p>
        </p:txBody>
      </p:sp>
      <p:pic>
        <p:nvPicPr>
          <p:cNvPr id="4" name="Picture Placeholder 3">
            <a:extLst>
              <a:ext uri="{FF2B5EF4-FFF2-40B4-BE49-F238E27FC236}">
                <a16:creationId xmlns:a16="http://schemas.microsoft.com/office/drawing/2014/main" xmlns="" id="{4948CDF7-FF63-4276-89C1-17FC7DDA3294}"/>
              </a:ext>
            </a:extLst>
          </p:cNvPr>
          <p:cNvPicPr>
            <a:picLocks noGrp="1" noChangeAspect="1"/>
          </p:cNvPicPr>
          <p:nvPr>
            <p:ph type="pic" idx="1"/>
          </p:nvPr>
        </p:nvPicPr>
        <p:blipFill>
          <a:blip r:embed="rId3" cstate="print">
            <a:extLst>
              <a:ext uri="{28A0092B-C50C-407E-A947-70E740481C1C}">
                <a14:useLocalDpi xmlns:a14="http://schemas.microsoft.com/office/drawing/2010/main"/>
              </a:ext>
            </a:extLst>
          </a:blip>
          <a:srcRect l="12500" r="12500"/>
          <a:stretch>
            <a:fillRect/>
          </a:stretch>
        </p:blipFill>
        <p:spPr>
          <a:prstGeom prst="rect">
            <a:avLst/>
          </a:prstGeom>
        </p:spPr>
      </p:pic>
      <p:sp>
        <p:nvSpPr>
          <p:cNvPr id="6" name="TextBox 5">
            <a:extLst>
              <a:ext uri="{FF2B5EF4-FFF2-40B4-BE49-F238E27FC236}">
                <a16:creationId xmlns:a16="http://schemas.microsoft.com/office/drawing/2014/main" xmlns="" id="{034A75F7-EFFC-400B-BAE7-5B085C68E535}"/>
              </a:ext>
            </a:extLst>
          </p:cNvPr>
          <p:cNvSpPr txBox="1"/>
          <p:nvPr/>
        </p:nvSpPr>
        <p:spPr>
          <a:xfrm>
            <a:off x="5717309" y="5018537"/>
            <a:ext cx="2115128" cy="584775"/>
          </a:xfrm>
          <a:prstGeom prst="rect">
            <a:avLst/>
          </a:prstGeom>
          <a:noFill/>
        </p:spPr>
        <p:txBody>
          <a:bodyPr wrap="square" rtlCol="0">
            <a:spAutoFit/>
          </a:bodyPr>
          <a:lstStyle/>
          <a:p>
            <a:r>
              <a:rPr lang="en-US" sz="1600" b="1" dirty="0" err="1">
                <a:solidFill>
                  <a:schemeClr val="bg1"/>
                </a:solidFill>
                <a:latin typeface="Arial" panose="020B0604020202020204" pitchFamily="34" charset="0"/>
                <a:cs typeface="Arial" panose="020B0604020202020204" pitchFamily="34" charset="0"/>
              </a:rPr>
              <a:t>Bloodybelly</a:t>
            </a:r>
            <a:r>
              <a:rPr lang="en-US" sz="1600" b="1" dirty="0">
                <a:solidFill>
                  <a:schemeClr val="bg1"/>
                </a:solidFill>
                <a:latin typeface="Arial" panose="020B0604020202020204" pitchFamily="34" charset="0"/>
                <a:cs typeface="Arial" panose="020B0604020202020204" pitchFamily="34" charset="0"/>
              </a:rPr>
              <a:t> Comb Jelly</a:t>
            </a:r>
          </a:p>
        </p:txBody>
      </p:sp>
    </p:spTree>
    <p:extLst>
      <p:ext uri="{BB962C8B-B14F-4D97-AF65-F5344CB8AC3E}">
        <p14:creationId xmlns:p14="http://schemas.microsoft.com/office/powerpoint/2010/main" val="138582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55810-A7FC-4034-B4ED-80CFE5EC57B7}"/>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xmlns="" id="{F727D34B-3F5B-4754-84AC-0455B84BE7E3}"/>
              </a:ext>
            </a:extLst>
          </p:cNvPr>
          <p:cNvSpPr txBox="1"/>
          <p:nvPr/>
        </p:nvSpPr>
        <p:spPr>
          <a:xfrm>
            <a:off x="1537855" y="5172533"/>
            <a:ext cx="2761672"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Deep-sea Red Prawn</a:t>
            </a:r>
          </a:p>
        </p:txBody>
      </p:sp>
      <p:pic>
        <p:nvPicPr>
          <p:cNvPr id="8" name="Picture 7">
            <a:extLst>
              <a:ext uri="{FF2B5EF4-FFF2-40B4-BE49-F238E27FC236}">
                <a16:creationId xmlns:a16="http://schemas.microsoft.com/office/drawing/2014/main" xmlns="" id="{C5FA8B24-C764-43A3-A1B5-567D90DFB2F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264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pic>
        <p:nvPicPr>
          <p:cNvPr id="4" name="Picture 3">
            <a:extLst>
              <a:ext uri="{FF2B5EF4-FFF2-40B4-BE49-F238E27FC236}">
                <a16:creationId xmlns:a16="http://schemas.microsoft.com/office/drawing/2014/main" xmlns="" id="{EAB9A6AC-B5AA-4323-B493-2378D61F186D}"/>
              </a:ext>
            </a:extLst>
          </p:cNvPr>
          <p:cNvPicPr>
            <a:picLocks noChangeAspect="1"/>
          </p:cNvPicPr>
          <p:nvPr/>
        </p:nvPicPr>
        <p:blipFill>
          <a:blip r:embed="rId3"/>
          <a:stretch>
            <a:fillRect/>
          </a:stretch>
        </p:blipFill>
        <p:spPr>
          <a:xfrm>
            <a:off x="-579267" y="0"/>
            <a:ext cx="10173580" cy="7139354"/>
          </a:xfrm>
          <a:prstGeom prst="rect">
            <a:avLst/>
          </a:prstGeom>
        </p:spPr>
      </p:pic>
      <p:sp>
        <p:nvSpPr>
          <p:cNvPr id="5" name="TextBox 4">
            <a:extLst>
              <a:ext uri="{FF2B5EF4-FFF2-40B4-BE49-F238E27FC236}">
                <a16:creationId xmlns:a16="http://schemas.microsoft.com/office/drawing/2014/main" xmlns="" id="{49410449-7223-44EA-903A-5B72F4A85592}"/>
              </a:ext>
            </a:extLst>
          </p:cNvPr>
          <p:cNvSpPr txBox="1"/>
          <p:nvPr/>
        </p:nvSpPr>
        <p:spPr>
          <a:xfrm>
            <a:off x="249383" y="1356327"/>
            <a:ext cx="2761672" cy="338554"/>
          </a:xfrm>
          <a:prstGeom prst="rect">
            <a:avLst/>
          </a:prstGeom>
          <a:noFill/>
        </p:spPr>
        <p:txBody>
          <a:bodyPr wrap="square" rtlCol="0">
            <a:spAutoFit/>
          </a:bodyPr>
          <a:lstStyle/>
          <a:p>
            <a:r>
              <a:rPr lang="en-US" sz="1600" b="1" dirty="0">
                <a:solidFill>
                  <a:schemeClr val="bg1"/>
                </a:solidFill>
                <a:latin typeface="Arial" panose="020B0604020202020204" pitchFamily="34" charset="0"/>
                <a:cs typeface="Arial" panose="020B0604020202020204" pitchFamily="34" charset="0"/>
              </a:rPr>
              <a:t>Fangtooth</a:t>
            </a:r>
          </a:p>
        </p:txBody>
      </p:sp>
    </p:spTree>
    <p:extLst>
      <p:ext uri="{BB962C8B-B14F-4D97-AF65-F5344CB8AC3E}">
        <p14:creationId xmlns:p14="http://schemas.microsoft.com/office/powerpoint/2010/main" val="4011731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a:extLst>
              <a:ext uri="{FF2B5EF4-FFF2-40B4-BE49-F238E27FC236}">
                <a16:creationId xmlns:a16="http://schemas.microsoft.com/office/drawing/2014/main" xmlns="" id="{2CCBCB38-F1BA-490C-B981-2ACC299406B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629192" cy="6858000"/>
          </a:xfrm>
          <a:prstGeom prst="rect">
            <a:avLst/>
          </a:prstGeom>
        </p:spPr>
      </p:pic>
      <p:sp>
        <p:nvSpPr>
          <p:cNvPr id="2" name="Title 1">
            <a:extLst>
              <a:ext uri="{FF2B5EF4-FFF2-40B4-BE49-F238E27FC236}">
                <a16:creationId xmlns:a16="http://schemas.microsoft.com/office/drawing/2014/main" xmlns="" id="{3EB5550D-0ED1-4D6B-B8B3-15E4A8C77783}"/>
              </a:ext>
            </a:extLst>
          </p:cNvPr>
          <p:cNvSpPr>
            <a:spLocks noGrp="1"/>
          </p:cNvSpPr>
          <p:nvPr>
            <p:ph type="title"/>
          </p:nvPr>
        </p:nvSpPr>
        <p:spPr/>
        <p:txBody>
          <a:bodyPr/>
          <a:lstStyle/>
          <a:p>
            <a:r>
              <a:rPr lang="en-US" dirty="0"/>
              <a:t> </a:t>
            </a:r>
          </a:p>
        </p:txBody>
      </p:sp>
      <p:sp>
        <p:nvSpPr>
          <p:cNvPr id="6" name="Title 1">
            <a:extLst>
              <a:ext uri="{FF2B5EF4-FFF2-40B4-BE49-F238E27FC236}">
                <a16:creationId xmlns:a16="http://schemas.microsoft.com/office/drawing/2014/main" xmlns="" id="{9E051EF4-D0BA-4DD5-83BC-2F5D1398F0B8}"/>
              </a:ext>
            </a:extLst>
          </p:cNvPr>
          <p:cNvSpPr txBox="1">
            <a:spLocks/>
          </p:cNvSpPr>
          <p:nvPr/>
        </p:nvSpPr>
        <p:spPr>
          <a:xfrm>
            <a:off x="6322291" y="310957"/>
            <a:ext cx="2590800" cy="271494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r>
              <a:rPr lang="en-US" sz="2800" dirty="0">
                <a:solidFill>
                  <a:schemeClr val="bg1"/>
                </a:solidFill>
              </a:rPr>
              <a:t>Why are some deep sea animals red?</a:t>
            </a:r>
          </a:p>
        </p:txBody>
      </p:sp>
      <p:sp>
        <p:nvSpPr>
          <p:cNvPr id="7" name="Title 1">
            <a:extLst>
              <a:ext uri="{FF2B5EF4-FFF2-40B4-BE49-F238E27FC236}">
                <a16:creationId xmlns:a16="http://schemas.microsoft.com/office/drawing/2014/main" xmlns="" id="{01614F11-D637-4B2A-BCFD-6BA1DFADCF00}"/>
              </a:ext>
            </a:extLst>
          </p:cNvPr>
          <p:cNvSpPr txBox="1">
            <a:spLocks/>
          </p:cNvSpPr>
          <p:nvPr/>
        </p:nvSpPr>
        <p:spPr>
          <a:xfrm>
            <a:off x="-175846" y="4378578"/>
            <a:ext cx="26924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pPr algn="ctr"/>
            <a:r>
              <a:rPr lang="en-US" sz="1600" dirty="0">
                <a:solidFill>
                  <a:schemeClr val="bg1"/>
                </a:solidFill>
              </a:rPr>
              <a:t>Vampire Squid</a:t>
            </a:r>
          </a:p>
        </p:txBody>
      </p:sp>
    </p:spTree>
    <p:extLst>
      <p:ext uri="{BB962C8B-B14F-4D97-AF65-F5344CB8AC3E}">
        <p14:creationId xmlns:p14="http://schemas.microsoft.com/office/powerpoint/2010/main" val="1372713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generated with high confidence">
            <a:extLst>
              <a:ext uri="{FF2B5EF4-FFF2-40B4-BE49-F238E27FC236}">
                <a16:creationId xmlns:a16="http://schemas.microsoft.com/office/drawing/2014/main" xmlns="" id="{FFE237B3-7E24-4BF9-BAB6-CA1804F62EA0}"/>
              </a:ext>
            </a:extLst>
          </p:cNvPr>
          <p:cNvPicPr>
            <a:picLocks noGrp="1" noChangeAspect="1"/>
          </p:cNvPicPr>
          <p:nvPr>
            <p:ph sz="quarter" idx="13"/>
          </p:nvPr>
        </p:nvPicPr>
        <p:blipFill>
          <a:blip r:embed="rId3"/>
          <a:stretch>
            <a:fillRect/>
          </a:stretch>
        </p:blipFill>
        <p:spPr>
          <a:xfrm>
            <a:off x="495594" y="1952323"/>
            <a:ext cx="8152811" cy="3193184"/>
          </a:xfrm>
        </p:spPr>
      </p:pic>
      <p:sp>
        <p:nvSpPr>
          <p:cNvPr id="9" name="Rectangle 8">
            <a:extLst>
              <a:ext uri="{FF2B5EF4-FFF2-40B4-BE49-F238E27FC236}">
                <a16:creationId xmlns:a16="http://schemas.microsoft.com/office/drawing/2014/main" xmlns="" id="{591913F0-B2D9-4EAB-96A1-D920DB39EC5E}"/>
              </a:ext>
            </a:extLst>
          </p:cNvPr>
          <p:cNvSpPr/>
          <p:nvPr/>
        </p:nvSpPr>
        <p:spPr>
          <a:xfrm>
            <a:off x="404326" y="353610"/>
            <a:ext cx="8528179" cy="954107"/>
          </a:xfrm>
          <a:prstGeom prst="rect">
            <a:avLst/>
          </a:prstGeom>
        </p:spPr>
        <p:txBody>
          <a:bodyPr wrap="square">
            <a:spAutoFit/>
          </a:bodyPr>
          <a:lstStyle/>
          <a:p>
            <a:pPr algn="ctr"/>
            <a:r>
              <a:rPr lang="en-US" sz="2800" b="1" i="1" dirty="0">
                <a:solidFill>
                  <a:prstClr val="black"/>
                </a:solidFill>
                <a:latin typeface="Arial"/>
                <a:ea typeface="+mj-ea"/>
                <a:cs typeface="Arial"/>
              </a:rPr>
              <a:t> Because of </a:t>
            </a:r>
            <a:r>
              <a:rPr lang="en-US" sz="2800" b="1" i="1" dirty="0" smtClean="0">
                <a:solidFill>
                  <a:prstClr val="black"/>
                </a:solidFill>
                <a:latin typeface="Arial"/>
                <a:ea typeface="+mj-ea"/>
                <a:cs typeface="Arial"/>
              </a:rPr>
              <a:t>the way light </a:t>
            </a:r>
            <a:r>
              <a:rPr lang="en-US" sz="2800" b="1" i="1" dirty="0">
                <a:solidFill>
                  <a:prstClr val="black"/>
                </a:solidFill>
                <a:latin typeface="Arial"/>
                <a:ea typeface="+mj-ea"/>
                <a:cs typeface="Arial"/>
              </a:rPr>
              <a:t>waves travel </a:t>
            </a:r>
            <a:br>
              <a:rPr lang="en-US" sz="2800" b="1" i="1" dirty="0">
                <a:solidFill>
                  <a:prstClr val="black"/>
                </a:solidFill>
                <a:latin typeface="Arial"/>
                <a:ea typeface="+mj-ea"/>
                <a:cs typeface="Arial"/>
              </a:rPr>
            </a:br>
            <a:r>
              <a:rPr lang="en-US" sz="2800" b="1" i="1" dirty="0">
                <a:solidFill>
                  <a:prstClr val="black"/>
                </a:solidFill>
                <a:latin typeface="Arial"/>
                <a:ea typeface="+mj-ea"/>
                <a:cs typeface="Arial"/>
              </a:rPr>
              <a:t>in the ocean</a:t>
            </a:r>
            <a:endParaRPr lang="en-US" dirty="0"/>
          </a:p>
        </p:txBody>
      </p:sp>
    </p:spTree>
    <p:extLst>
      <p:ext uri="{BB962C8B-B14F-4D97-AF65-F5344CB8AC3E}">
        <p14:creationId xmlns:p14="http://schemas.microsoft.com/office/powerpoint/2010/main" val="4011047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E1F3DCD-FE94-4D78-8437-4F25D0F9BF94}"/>
              </a:ext>
            </a:extLst>
          </p:cNvPr>
          <p:cNvPicPr>
            <a:picLocks noChangeAspect="1"/>
          </p:cNvPicPr>
          <p:nvPr/>
        </p:nvPicPr>
        <p:blipFill>
          <a:blip r:embed="rId3"/>
          <a:stretch>
            <a:fillRect/>
          </a:stretch>
        </p:blipFill>
        <p:spPr>
          <a:xfrm>
            <a:off x="4052593" y="1197489"/>
            <a:ext cx="4144160" cy="2795387"/>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xmlns="" id="{20741106-6859-4DB4-9BCF-08082D247EF4}"/>
              </a:ext>
            </a:extLst>
          </p:cNvPr>
          <p:cNvSpPr txBox="1"/>
          <p:nvPr/>
        </p:nvSpPr>
        <p:spPr>
          <a:xfrm>
            <a:off x="4233951" y="3530587"/>
            <a:ext cx="2794575"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Comb Jellyfish</a:t>
            </a:r>
          </a:p>
        </p:txBody>
      </p:sp>
      <p:sp>
        <p:nvSpPr>
          <p:cNvPr id="15" name="Rectangle 14">
            <a:extLst>
              <a:ext uri="{FF2B5EF4-FFF2-40B4-BE49-F238E27FC236}">
                <a16:creationId xmlns:a16="http://schemas.microsoft.com/office/drawing/2014/main" xmlns="" id="{0D01218E-5833-43ED-9EDD-4488154BFBB0}"/>
              </a:ext>
            </a:extLst>
          </p:cNvPr>
          <p:cNvSpPr/>
          <p:nvPr/>
        </p:nvSpPr>
        <p:spPr>
          <a:xfrm>
            <a:off x="404326" y="353610"/>
            <a:ext cx="8528179" cy="523220"/>
          </a:xfrm>
          <a:prstGeom prst="rect">
            <a:avLst/>
          </a:prstGeom>
        </p:spPr>
        <p:txBody>
          <a:bodyPr wrap="square">
            <a:spAutoFit/>
          </a:bodyPr>
          <a:lstStyle/>
          <a:p>
            <a:pPr algn="ctr"/>
            <a:r>
              <a:rPr lang="en-US" sz="2800" b="1" dirty="0">
                <a:solidFill>
                  <a:srgbClr val="0E7001"/>
                </a:solidFill>
                <a:latin typeface="Arial"/>
                <a:ea typeface="+mj-ea"/>
                <a:cs typeface="Arial"/>
              </a:rPr>
              <a:t>Deep sea is the largest habitat on Earth.</a:t>
            </a:r>
            <a:endParaRPr lang="en-US" dirty="0">
              <a:solidFill>
                <a:srgbClr val="0E7001"/>
              </a:solidFill>
            </a:endParaRPr>
          </a:p>
        </p:txBody>
      </p:sp>
      <p:sp>
        <p:nvSpPr>
          <p:cNvPr id="16" name="Rectangle 15">
            <a:extLst>
              <a:ext uri="{FF2B5EF4-FFF2-40B4-BE49-F238E27FC236}">
                <a16:creationId xmlns:a16="http://schemas.microsoft.com/office/drawing/2014/main" xmlns="" id="{FDF145B2-56A4-4278-9C09-162D32A7EA7F}"/>
              </a:ext>
            </a:extLst>
          </p:cNvPr>
          <p:cNvSpPr/>
          <p:nvPr/>
        </p:nvSpPr>
        <p:spPr>
          <a:xfrm>
            <a:off x="4208667" y="4504980"/>
            <a:ext cx="3906633" cy="1384995"/>
          </a:xfrm>
          <a:prstGeom prst="rect">
            <a:avLst/>
          </a:prstGeom>
        </p:spPr>
        <p:txBody>
          <a:bodyPr wrap="square">
            <a:spAutoFit/>
          </a:bodyPr>
          <a:lstStyle/>
          <a:p>
            <a:pPr algn="ctr"/>
            <a:r>
              <a:rPr lang="en-US" sz="2800" b="1" dirty="0">
                <a:solidFill>
                  <a:prstClr val="black"/>
                </a:solidFill>
                <a:latin typeface="Arial"/>
                <a:ea typeface="+mj-ea"/>
                <a:cs typeface="Arial"/>
              </a:rPr>
              <a:t>Animals living there have a variety of adaptations</a:t>
            </a:r>
            <a:r>
              <a:rPr lang="en-US" sz="2800" b="1" i="1" dirty="0">
                <a:solidFill>
                  <a:prstClr val="black"/>
                </a:solidFill>
                <a:latin typeface="Arial"/>
                <a:ea typeface="+mj-ea"/>
                <a:cs typeface="Arial"/>
              </a:rPr>
              <a:t>.</a:t>
            </a:r>
            <a:endParaRPr lang="en-US" dirty="0"/>
          </a:p>
        </p:txBody>
      </p:sp>
      <p:pic>
        <p:nvPicPr>
          <p:cNvPr id="12" name="Picture 11">
            <a:extLst>
              <a:ext uri="{FF2B5EF4-FFF2-40B4-BE49-F238E27FC236}">
                <a16:creationId xmlns:a16="http://schemas.microsoft.com/office/drawing/2014/main" xmlns="" id="{AD22B0AB-ACF9-4733-821D-5582A29E82C4}"/>
              </a:ext>
            </a:extLst>
          </p:cNvPr>
          <p:cNvPicPr>
            <a:picLocks noChangeAspect="1"/>
          </p:cNvPicPr>
          <p:nvPr/>
        </p:nvPicPr>
        <p:blipFill>
          <a:blip r:embed="rId4"/>
          <a:stretch>
            <a:fillRect/>
          </a:stretch>
        </p:blipFill>
        <p:spPr>
          <a:xfrm>
            <a:off x="1060593" y="1197489"/>
            <a:ext cx="2601252" cy="5435951"/>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xmlns="" id="{6EAD2388-6808-4D40-88D4-25BAF1D65BC5}"/>
              </a:ext>
            </a:extLst>
          </p:cNvPr>
          <p:cNvSpPr txBox="1"/>
          <p:nvPr/>
        </p:nvSpPr>
        <p:spPr>
          <a:xfrm>
            <a:off x="2181750" y="6094517"/>
            <a:ext cx="1186601"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Squid</a:t>
            </a:r>
          </a:p>
        </p:txBody>
      </p:sp>
    </p:spTree>
    <p:extLst>
      <p:ext uri="{BB962C8B-B14F-4D97-AF65-F5344CB8AC3E}">
        <p14:creationId xmlns:p14="http://schemas.microsoft.com/office/powerpoint/2010/main" val="292536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17030</TotalTime>
  <Words>1030</Words>
  <Application>Microsoft Office PowerPoint</Application>
  <PresentationFormat>On-screen Show (4:3)</PresentationFormat>
  <Paragraphs>102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3_Office Theme</vt:lpstr>
      <vt:lpstr> Light in the Ocean</vt:lpstr>
      <vt:lpstr> </vt:lpstr>
      <vt:lpstr>PowerPoint Presentation</vt:lpstr>
      <vt:lpstr>PowerPoint Presentation</vt:lpstr>
      <vt:lpstr>PowerPoint Presentation</vt:lpstr>
      <vt:lpstr>PowerPoint Presentation</vt:lpstr>
      <vt:lpstr> </vt:lpstr>
      <vt:lpstr>PowerPoint Presentation</vt:lpstr>
      <vt:lpstr>PowerPoint Presentation</vt:lpstr>
      <vt:lpstr>Light, like sound and water waves, is energy that travels in waves.</vt:lpstr>
      <vt:lpstr>Wave Behavior</vt:lpstr>
      <vt:lpstr>Which colors are absorbed and  which are reflected?</vt:lpstr>
      <vt:lpstr>PowerPoint Presentation</vt:lpstr>
      <vt:lpstr>Light Penetration in the Ocean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Aribar</cp:lastModifiedBy>
  <cp:revision>235</cp:revision>
  <dcterms:created xsi:type="dcterms:W3CDTF">2017-06-05T23:28:58Z</dcterms:created>
  <dcterms:modified xsi:type="dcterms:W3CDTF">2018-05-04T07:35:34Z</dcterms:modified>
</cp:coreProperties>
</file>