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9"/>
  </p:notes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001"/>
    <a:srgbClr val="FFFFFF"/>
    <a:srgbClr val="0F7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7" autoAdjust="0"/>
    <p:restoredTop sz="88240" autoAdjust="0"/>
  </p:normalViewPr>
  <p:slideViewPr>
    <p:cSldViewPr snapToGrid="0" snapToObjects="1">
      <p:cViewPr>
        <p:scale>
          <a:sx n="100" d="100"/>
          <a:sy n="100" d="100"/>
        </p:scale>
        <p:origin x="584" y="1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7680-2EF0-F14C-AAE7-95CC23049BFA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813AB-2925-D943-866B-CA370644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this infographic suggest we do to reduce our consumption?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captions and sources for images. Icons are also often used in infographics and are simple and generally self-explanatory.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example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5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math should: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Use accurate, reliable, and cited data.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Be used to create a familiar and relevant story.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Use a story to inspire the audience to action.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  <a:p>
            <a:r>
              <a:rPr lang="en-US" dirty="0"/>
              <a:t>Examples are from the following links: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https://www.marketing-partners.com/conversations2/changing-minds-social-math-stories-and-framing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https://www.asist.org/publications/bulletin/junejuly-2016/social-math/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7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Examine these infographics. What examples of social math do you observe? Are they effective? Why or why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6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7552" y="3280990"/>
            <a:ext cx="8416448" cy="202812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pPr algn="l"/>
            <a:r>
              <a:rPr lang="en-US" sz="4000" b="1" dirty="0">
                <a:latin typeface="Arial"/>
                <a:cs typeface="Arial"/>
              </a:rPr>
              <a:t>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7549" y="4573694"/>
            <a:ext cx="4363562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7518399" cy="4908549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629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1" y="1595718"/>
            <a:ext cx="6925732" cy="461554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2401" y="1922009"/>
            <a:ext cx="6926263" cy="461645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6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57200" y="1447801"/>
            <a:ext cx="8229600" cy="15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3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867"/>
            <a:ext cx="8229599" cy="134337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2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38501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19800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299"/>
            <a:ext cx="4648889" cy="1425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738822"/>
            <a:ext cx="4648889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47058" y="1738822"/>
            <a:ext cx="3539741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8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9645"/>
            <a:ext cx="8229599" cy="795720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3962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590800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27638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9036" y="2936506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52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4059"/>
            <a:ext cx="3964806" cy="95254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6605"/>
            <a:ext cx="3964805" cy="242746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2365" y="1576470"/>
            <a:ext cx="7619270" cy="1277647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721995" y="2976339"/>
            <a:ext cx="3964806" cy="95026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4721995" y="3928885"/>
            <a:ext cx="3964805" cy="242518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28" y="3113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914398" y="1482875"/>
            <a:ext cx="7366459" cy="136365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4400" y="2846388"/>
            <a:ext cx="7366000" cy="35099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954" y="3978243"/>
            <a:ext cx="6900333" cy="106382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9355" y="7880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8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0954" y="5042070"/>
            <a:ext cx="3608010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244"/>
            <a:ext cx="8229599" cy="5995105"/>
          </a:xfrm>
        </p:spPr>
        <p:txBody>
          <a:bodyPr>
            <a:normAutofit/>
          </a:bodyPr>
          <a:lstStyle>
            <a:lvl2pPr marL="457200" indent="0">
              <a:buNone/>
              <a:defRPr sz="2800" b="1"/>
            </a:lvl2pPr>
            <a:lvl3pPr>
              <a:defRPr sz="2800"/>
            </a:lvl3pPr>
            <a:lvl4pPr marL="1828800" indent="-457200">
              <a:buFont typeface="+mj-lt"/>
              <a:buAutoNum type="alphaUcPeriod"/>
              <a:defRPr sz="2400"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04798"/>
            <a:ext cx="8229600" cy="15366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841489"/>
            <a:ext cx="4710899" cy="31513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4992799"/>
            <a:ext cx="8229600" cy="1363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168099" y="1841489"/>
            <a:ext cx="3518701" cy="315130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9645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h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9" y="1575929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8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5489" y="6965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4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35289" y="2755618"/>
            <a:ext cx="6648450" cy="2798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957"/>
            <a:ext cx="8229600" cy="104136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0133"/>
            <a:ext cx="8229600" cy="4786489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927"/>
            <a:ext cx="8229600" cy="118812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3050"/>
            <a:ext cx="8229600" cy="1148678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2641728"/>
            <a:ext cx="8229600" cy="3714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7302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216995"/>
            <a:ext cx="4199559" cy="336559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82591"/>
            <a:ext cx="8229600" cy="77375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56759" y="2216996"/>
            <a:ext cx="4030042" cy="336559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112157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8641" y="2594703"/>
            <a:ext cx="4199559" cy="356362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48200" y="2608320"/>
            <a:ext cx="4030042" cy="35500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2" r:id="rId2"/>
    <p:sldLayoutId id="2147483716" r:id="rId3"/>
    <p:sldLayoutId id="2147483724" r:id="rId4"/>
    <p:sldLayoutId id="2147483693" r:id="rId5"/>
    <p:sldLayoutId id="2147483695" r:id="rId6"/>
    <p:sldLayoutId id="2147483694" r:id="rId7"/>
    <p:sldLayoutId id="2147483713" r:id="rId8"/>
    <p:sldLayoutId id="2147483710" r:id="rId9"/>
    <p:sldLayoutId id="2147483697" r:id="rId10"/>
    <p:sldLayoutId id="2147483698" r:id="rId11"/>
    <p:sldLayoutId id="2147483709" r:id="rId12"/>
    <p:sldLayoutId id="2147483711" r:id="rId13"/>
    <p:sldLayoutId id="2147483699" r:id="rId14"/>
    <p:sldLayoutId id="2147483714" r:id="rId15"/>
    <p:sldLayoutId id="2147483715" r:id="rId16"/>
    <p:sldLayoutId id="2147483700" r:id="rId17"/>
    <p:sldLayoutId id="2147483701" r:id="rId18"/>
    <p:sldLayoutId id="2147483705" r:id="rId19"/>
    <p:sldLayoutId id="2147483706" r:id="rId20"/>
    <p:sldLayoutId id="2147483708" r:id="rId21"/>
    <p:sldLayoutId id="2147483722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E700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umnfivemedia.com/work-items/infographic-halloween-by-the-numbers" TargetMode="External"/><Relationship Id="rId4" Type="http://schemas.openxmlformats.org/officeDocument/2006/relationships/hyperlink" Target="http://www.sustainableamerica.org/blog/can-we-feed-7-billion-people/" TargetMode="External"/><Relationship Id="rId5" Type="http://schemas.openxmlformats.org/officeDocument/2006/relationships/hyperlink" Target="http://ripetungi.com/shark-attack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tockSnap_RCFX768X06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 Designing Effective Infographics</a:t>
            </a:r>
          </a:p>
        </p:txBody>
      </p:sp>
    </p:spTree>
    <p:extLst>
      <p:ext uri="{BB962C8B-B14F-4D97-AF65-F5344CB8AC3E}">
        <p14:creationId xmlns:p14="http://schemas.microsoft.com/office/powerpoint/2010/main" val="41440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EEB8B51-BB77-45A2-8E1B-0C11EDFF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3" y="1200774"/>
            <a:ext cx="3038348" cy="1344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3200" dirty="0"/>
              <a:t>Your infographic needs to</a:t>
            </a:r>
            <a:endParaRPr lang="en-US" sz="35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7E2934-5173-4CC8-9D21-C858F2AD31A7}"/>
              </a:ext>
            </a:extLst>
          </p:cNvPr>
          <p:cNvSpPr txBox="1"/>
          <p:nvPr/>
        </p:nvSpPr>
        <p:spPr>
          <a:xfrm>
            <a:off x="252663" y="2706337"/>
            <a:ext cx="2520902" cy="2892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1. Make a well-supported argument about why we need to reduce our </a:t>
            </a:r>
            <a:r>
              <a:rPr lang="en-US" sz="2000" dirty="0" smtClean="0">
                <a:latin typeface="Arial"/>
                <a:cs typeface="Arial"/>
              </a:rPr>
              <a:t>consumption</a:t>
            </a:r>
            <a:endParaRPr lang="en-US" sz="2000" dirty="0"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200" dirty="0">
              <a:latin typeface="Arial"/>
              <a:cs typeface="Arial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2. Include a minimum of one recommended way to do </a:t>
            </a:r>
            <a:r>
              <a:rPr lang="en-US" sz="2000" dirty="0" smtClean="0">
                <a:latin typeface="Arial"/>
                <a:cs typeface="Arial"/>
              </a:rPr>
              <a:t>so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xmlns="" id="{F6D78D3F-8FC3-4DC9-B73D-E889F4690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594" y="1200774"/>
            <a:ext cx="6033892" cy="455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5E02A6-AF98-44C7-97FE-D129328E64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057" y="132079"/>
            <a:ext cx="3805036" cy="656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C3F891F8-366F-4501-864E-BE377004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19" y="1382486"/>
            <a:ext cx="3327991" cy="2031866"/>
          </a:xfrm>
        </p:spPr>
        <p:txBody>
          <a:bodyPr>
            <a:noAutofit/>
          </a:bodyPr>
          <a:lstStyle/>
          <a:p>
            <a:r>
              <a:rPr lang="en-US" dirty="0"/>
              <a:t>Keep It Simple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3919" y="2836039"/>
            <a:ext cx="3327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E7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Visuals</a:t>
            </a:r>
            <a:br>
              <a:rPr lang="en-US" sz="3600" b="1" dirty="0">
                <a:solidFill>
                  <a:srgbClr val="0E70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E7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0E70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0E7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919" y="4267200"/>
            <a:ext cx="3327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E70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 Data</a:t>
            </a:r>
          </a:p>
          <a:p>
            <a:pPr algn="ctr"/>
            <a:endParaRPr lang="en-US" sz="3600" b="1" dirty="0">
              <a:solidFill>
                <a:srgbClr val="0E70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880C7-9F64-4BC4-A0F1-608ED957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8" y="300993"/>
            <a:ext cx="8229600" cy="1143000"/>
          </a:xfrm>
        </p:spPr>
        <p:txBody>
          <a:bodyPr/>
          <a:lstStyle/>
          <a:p>
            <a:r>
              <a:rPr lang="en-US" dirty="0"/>
              <a:t>Effective Visuals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E10F531-E678-4CB0-8500-96A55195E6B1}"/>
              </a:ext>
            </a:extLst>
          </p:cNvPr>
          <p:cNvSpPr txBox="1">
            <a:spLocks/>
          </p:cNvSpPr>
          <p:nvPr/>
        </p:nvSpPr>
        <p:spPr>
          <a:xfrm>
            <a:off x="230414" y="1443993"/>
            <a:ext cx="3623722" cy="4628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E700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Simple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Understandable</a:t>
            </a:r>
          </a:p>
          <a:p>
            <a:r>
              <a:rPr lang="en-US" sz="2800" dirty="0">
                <a:solidFill>
                  <a:schemeClr val="tx1"/>
                </a:solidFill>
              </a:rPr>
              <a:t>(keys, captions)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Permission to Use (creative commons in “advanced search”)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E6294-7DEC-4BCB-9DF1-6460870D0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296" y="1669312"/>
            <a:ext cx="4620879" cy="308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F39DAF-DF14-4B2D-B845-5FA015AA892F}"/>
              </a:ext>
            </a:extLst>
          </p:cNvPr>
          <p:cNvSpPr txBox="1"/>
          <p:nvPr/>
        </p:nvSpPr>
        <p:spPr>
          <a:xfrm>
            <a:off x="3759741" y="4872634"/>
            <a:ext cx="485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September 2017, Hurricane Irma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(upper left) and Hurricane Maria (lower left) slammed into the Caribbean and Florida, causing catastrophic damage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55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52FA2-E519-41BF-BAAC-075234C8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9" y="390968"/>
            <a:ext cx="8229600" cy="1143000"/>
          </a:xfrm>
        </p:spPr>
        <p:txBody>
          <a:bodyPr/>
          <a:lstStyle/>
          <a:p>
            <a:r>
              <a:rPr lang="en-US" dirty="0"/>
              <a:t>Meaningful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A78A40-0FC0-42F7-98AC-FAC5A7E7891A}"/>
              </a:ext>
            </a:extLst>
          </p:cNvPr>
          <p:cNvSpPr txBox="1"/>
          <p:nvPr/>
        </p:nvSpPr>
        <p:spPr>
          <a:xfrm>
            <a:off x="0" y="12705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 math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uses data to tell a story.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7754-29F9-4663-B51E-7904979B82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42" y="2151934"/>
            <a:ext cx="8559175" cy="333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6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52FA2-E519-41BF-BAAC-075234C8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94" y="236492"/>
            <a:ext cx="7836062" cy="2676910"/>
          </a:xfrm>
        </p:spPr>
        <p:txBody>
          <a:bodyPr>
            <a:noAutofit/>
          </a:bodyPr>
          <a:lstStyle/>
          <a:p>
            <a:r>
              <a:rPr lang="en-US" sz="2800" dirty="0"/>
              <a:t>How? </a:t>
            </a:r>
            <a:br>
              <a:rPr lang="en-US" sz="2800" dirty="0"/>
            </a:br>
            <a:r>
              <a:rPr lang="en-US" sz="2800" dirty="0">
                <a:solidFill>
                  <a:schemeClr val="tx1"/>
                </a:solidFill>
              </a:rPr>
              <a:t>Social math translates, or breaks down, statistics and other data so that they become interesting and meaningful to the audience.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4B051D-6875-4496-A9C7-C51E458E95DB}"/>
              </a:ext>
            </a:extLst>
          </p:cNvPr>
          <p:cNvSpPr/>
          <p:nvPr/>
        </p:nvSpPr>
        <p:spPr>
          <a:xfrm>
            <a:off x="634894" y="2847752"/>
            <a:ext cx="3447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“Most people in Africa support their entire families on the equivalent of what Americans spend on pet food.”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522A38-DCA0-4678-B66C-AE717DAF37CE}"/>
              </a:ext>
            </a:extLst>
          </p:cNvPr>
          <p:cNvSpPr/>
          <p:nvPr/>
        </p:nvSpPr>
        <p:spPr>
          <a:xfrm>
            <a:off x="4497569" y="4237173"/>
            <a:ext cx="3989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“Community residents near a gasoline refinery noted that the plant emits 6 tons of pollutants per day—or 25 balloons full of toxic pollution for each school child in the town.”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FD64CF-ECD6-4C7A-8C25-67A70E4ADEC8}"/>
              </a:ext>
            </a:extLst>
          </p:cNvPr>
          <p:cNvSpPr/>
          <p:nvPr/>
        </p:nvSpPr>
        <p:spPr>
          <a:xfrm>
            <a:off x="755353" y="4237173"/>
            <a:ext cx="3055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“A sea otter consumes about 25% of its body weight every day. That’s like eating 50 quarter-pound cheeseburgers daily!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0F0317-97C9-40D2-A749-CEA04D3C6319}"/>
              </a:ext>
            </a:extLst>
          </p:cNvPr>
          <p:cNvSpPr/>
          <p:nvPr/>
        </p:nvSpPr>
        <p:spPr>
          <a:xfrm>
            <a:off x="4556711" y="2847752"/>
            <a:ext cx="3871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“Did you know that each day we use 500 million straws—enough disposable straws to fill over 46,400 large school buses per year?”</a:t>
            </a:r>
          </a:p>
        </p:txBody>
      </p:sp>
    </p:spTree>
    <p:extLst>
      <p:ext uri="{BB962C8B-B14F-4D97-AF65-F5344CB8AC3E}">
        <p14:creationId xmlns:p14="http://schemas.microsoft.com/office/powerpoint/2010/main" val="407393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52FA2-E519-41BF-BAAC-075234C8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13" y="269098"/>
            <a:ext cx="74917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Find Examples of Effective Visuals and Social Math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50636F-1042-49E5-8C43-28E177C9A3D5}"/>
              </a:ext>
            </a:extLst>
          </p:cNvPr>
          <p:cNvSpPr/>
          <p:nvPr/>
        </p:nvSpPr>
        <p:spPr>
          <a:xfrm>
            <a:off x="246012" y="1412098"/>
            <a:ext cx="85095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656590" algn="l"/>
              </a:tabLst>
            </a:pPr>
            <a:r>
              <a:rPr lang="en-US" sz="240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Halloween </a:t>
            </a:r>
            <a:r>
              <a:rPr lang="en-US" sz="24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Numbers (</a:t>
            </a:r>
            <a:r>
              <a:rPr lang="en-US" sz="2400" u="sng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https://www.columnfivemedia.com/work-items/infographic-halloween-by-the-numbers</a:t>
            </a:r>
            <a:r>
              <a:rPr lang="en-US" sz="24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6590" algn="l"/>
              </a:tabLst>
            </a:pPr>
            <a:endParaRPr lang="en-US" sz="2400" dirty="0">
              <a:solidFill>
                <a:srgbClr val="00000A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We Feed 7 Billion People? (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http://www.sustainableamerica.org/blog/can-we-feed-7-billion-people/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Shark Attacks (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http://ripetungi.com/shark-attack/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64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N Template " id="{2099AF72-7C66-EA41-991B-DBFCA1F4D149}" vid="{E4B34D78-6278-4C47-A81E-0755FB3FEB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GN Template </Template>
  <TotalTime>14173</TotalTime>
  <Words>307</Words>
  <Application>Microsoft Macintosh PowerPoint</Application>
  <PresentationFormat>On-screen Show (4:3)</PresentationFormat>
  <Paragraphs>44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MS Mincho</vt:lpstr>
      <vt:lpstr>Times New Roman</vt:lpstr>
      <vt:lpstr>Arial</vt:lpstr>
      <vt:lpstr>3_Office Theme</vt:lpstr>
      <vt:lpstr> Designing Effective Infographics</vt:lpstr>
      <vt:lpstr>Your infographic needs to</vt:lpstr>
      <vt:lpstr>Keep It Simple  </vt:lpstr>
      <vt:lpstr>Effective Visuals</vt:lpstr>
      <vt:lpstr>Meaningful Data</vt:lpstr>
      <vt:lpstr>How?  Social math translates, or breaks down, statistics and other data so that they become interesting and meaningful to the audience.</vt:lpstr>
      <vt:lpstr>Find Examples of Effective Visuals and Social Math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Eugene Cordero</cp:lastModifiedBy>
  <cp:revision>233</cp:revision>
  <dcterms:created xsi:type="dcterms:W3CDTF">2017-06-05T23:28:58Z</dcterms:created>
  <dcterms:modified xsi:type="dcterms:W3CDTF">2018-05-04T00:42:59Z</dcterms:modified>
</cp:coreProperties>
</file>