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8"/>
  </p:notesMasterIdLst>
  <p:sldIdLst>
    <p:sldId id="276" r:id="rId2"/>
    <p:sldId id="277" r:id="rId3"/>
    <p:sldId id="278" r:id="rId4"/>
    <p:sldId id="279" r:id="rId5"/>
    <p:sldId id="280" r:id="rId6"/>
    <p:sldId id="28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80858" autoAdjust="0"/>
  </p:normalViewPr>
  <p:slideViewPr>
    <p:cSldViewPr snapToGrid="0" snapToObjects="1">
      <p:cViewPr>
        <p:scale>
          <a:sx n="400" d="100"/>
          <a:sy n="400" d="100"/>
        </p:scale>
        <p:origin x="669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44638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over these questions that students will be investigating over the course of the unit. Students will reference the previous graphic and this concept map throughout the unit.</a:t>
            </a:r>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51327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Have students think on their own and jot their answers down on scratch paper. Then take student ideas.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image shows land masses versus oceans, the planet isn’t flat, it’s an orb/circular, cloud cover</a:t>
            </a:r>
            <a:r>
              <a:rPr lang="en-US" sz="1200" b="0" i="0" kern="120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and so 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image is of the world’s temperature on Dec 11, 2016. Play the ten-second video for students and it shows the temperature changing over an 11-day period.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Make the point that both of these are satellite images. Different satellites can take or construct different images to give us different insights.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Satellite technology helps us see and observe things beyond the visible light spectrum.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More background on these images (excerpt from https://science.nasa.gov/ems/13_radiationbudget) For scientists to understand climate change, they must also determine what drives the changes within the Earth's radiation budget. The Clouds and the Earth's Radiant Energy System (CERES) instrument aboard NASA's Aqua and Terra satellites measures the shortwave radiation reflected and longwave radiation emitted into space accurately enough for scientists to determine the Earth's total radiation budget. Other NASA instruments monitor changes in other aspects of the Earth's climate system—such as clouds, aerosol particles, and surface reflectivity—and scientists are examining their many interactions with the radiation budget.</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239302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images and knowledge comes from satellite technologies utilization of wave characteristics and behavior.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16-panel image shows the continental United States in the two visible, four near-infrared and 10 infrared channels on the Advanced Baseline Imager (ABI). These channels help forecasters distinguish between </a:t>
            </a:r>
            <a:r>
              <a:rPr lang="en-US" sz="1200" b="1" i="0" kern="1200" dirty="0">
                <a:solidFill>
                  <a:schemeClr val="tx1"/>
                </a:solidFill>
                <a:effectLst/>
                <a:latin typeface="+mn-lt"/>
                <a:ea typeface="+mn-ea"/>
                <a:cs typeface="+mn-cs"/>
              </a:rPr>
              <a:t>differences in the atmosphere like clouds, water vapor, smoke, ice and volcanic ash</a:t>
            </a:r>
            <a:r>
              <a:rPr lang="en-US" sz="1200" b="0" i="0" kern="1200" dirty="0">
                <a:solidFill>
                  <a:schemeClr val="tx1"/>
                </a:solidFill>
                <a:effectLst/>
                <a:latin typeface="+mn-lt"/>
                <a:ea typeface="+mn-ea"/>
                <a:cs typeface="+mn-cs"/>
              </a:rPr>
              <a:t>. (NOAA/NASA)</a:t>
            </a:r>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57436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consider this and then move into the second activity examining various photographs and determining which </a:t>
            </a:r>
            <a:r>
              <a:rPr lang="en-US"/>
              <a:t>involve waves or not. </a:t>
            </a:r>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419643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5/4/2018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youtube.com/watch?time_continue=8&amp;v=MbdTvKU5-h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a:ext>
            </a:extLst>
          </a:blip>
          <a:stretch>
            <a:fillRect/>
          </a:stretch>
        </p:blipFill>
        <p:spPr>
          <a:xfrm>
            <a:off x="0" y="0"/>
            <a:ext cx="9144000" cy="6869151"/>
          </a:xfrm>
        </p:spPr>
      </p:pic>
      <p:sp>
        <p:nvSpPr>
          <p:cNvPr id="3" name="Title 2"/>
          <p:cNvSpPr>
            <a:spLocks noGrp="1"/>
          </p:cNvSpPr>
          <p:nvPr>
            <p:ph type="title"/>
          </p:nvPr>
        </p:nvSpPr>
        <p:spPr/>
        <p:txBody>
          <a:bodyPr/>
          <a:lstStyle/>
          <a:p>
            <a:r>
              <a:rPr lang="en-US" dirty="0"/>
              <a:t>  Satellites and Waves</a:t>
            </a:r>
          </a:p>
        </p:txBody>
      </p:sp>
    </p:spTree>
    <p:extLst>
      <p:ext uri="{BB962C8B-B14F-4D97-AF65-F5344CB8AC3E}">
        <p14:creationId xmlns:p14="http://schemas.microsoft.com/office/powerpoint/2010/main" val="176587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98987-229D-4A42-9080-BB45B17F41A4}"/>
              </a:ext>
            </a:extLst>
          </p:cNvPr>
          <p:cNvSpPr>
            <a:spLocks noGrp="1"/>
          </p:cNvSpPr>
          <p:nvPr>
            <p:ph type="title"/>
          </p:nvPr>
        </p:nvSpPr>
        <p:spPr/>
        <p:txBody>
          <a:bodyPr/>
          <a:lstStyle/>
          <a:p>
            <a:r>
              <a:rPr lang="en-US" dirty="0"/>
              <a:t>Where Are We In The Unit?</a:t>
            </a:r>
          </a:p>
        </p:txBody>
      </p:sp>
      <p:pic>
        <p:nvPicPr>
          <p:cNvPr id="4" name="Picture 3">
            <a:extLst>
              <a:ext uri="{FF2B5EF4-FFF2-40B4-BE49-F238E27FC236}">
                <a16:creationId xmlns="" xmlns:a16="http://schemas.microsoft.com/office/drawing/2014/main" id="{10284275-40D3-4599-A05E-55847FF4FA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4221" y="1163715"/>
            <a:ext cx="7641709" cy="5388486"/>
          </a:xfrm>
          <a:prstGeom prst="rect">
            <a:avLst/>
          </a:prstGeom>
        </p:spPr>
      </p:pic>
      <p:sp>
        <p:nvSpPr>
          <p:cNvPr id="8" name="Oval 7"/>
          <p:cNvSpPr/>
          <p:nvPr/>
        </p:nvSpPr>
        <p:spPr>
          <a:xfrm>
            <a:off x="6141925" y="1603760"/>
            <a:ext cx="1968500" cy="17653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641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498" y="351901"/>
            <a:ext cx="8059003" cy="1041368"/>
          </a:xfrm>
        </p:spPr>
        <p:txBody>
          <a:bodyPr>
            <a:normAutofit/>
          </a:bodyPr>
          <a:lstStyle/>
          <a:p>
            <a:pPr algn="ctr"/>
            <a:r>
              <a:rPr lang="en-US" dirty="0">
                <a:solidFill>
                  <a:srgbClr val="008000"/>
                </a:solidFill>
              </a:rPr>
              <a:t>What Do These Images Tell Us?</a:t>
            </a:r>
          </a:p>
        </p:txBody>
      </p:sp>
      <p:pic>
        <p:nvPicPr>
          <p:cNvPr id="2" name="Picture Placeholder 1">
            <a:extLst>
              <a:ext uri="{FF2B5EF4-FFF2-40B4-BE49-F238E27FC236}">
                <a16:creationId xmlns="" xmlns:a16="http://schemas.microsoft.com/office/drawing/2014/main" id="{DDBD541B-DE8F-4231-9885-0ED57EA7A58A}"/>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49721" y="2016807"/>
            <a:ext cx="3437474" cy="33128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 xmlns:a16="http://schemas.microsoft.com/office/drawing/2014/main" id="{70B3EBAA-6490-4276-BDC4-83F46068DF49}"/>
              </a:ext>
            </a:extLst>
          </p:cNvPr>
          <p:cNvPicPr>
            <a:picLocks noChangeAspect="1"/>
          </p:cNvPicPr>
          <p:nvPr/>
        </p:nvPicPr>
        <p:blipFill>
          <a:blip r:embed="rId4"/>
          <a:stretch>
            <a:fillRect/>
          </a:stretch>
        </p:blipFill>
        <p:spPr>
          <a:xfrm>
            <a:off x="4474790" y="2016807"/>
            <a:ext cx="4421345" cy="331282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 xmlns:a16="http://schemas.microsoft.com/office/drawing/2014/main" id="{994FFF2C-7051-457C-831F-9F086ABBCDB6}"/>
              </a:ext>
            </a:extLst>
          </p:cNvPr>
          <p:cNvSpPr txBox="1"/>
          <p:nvPr/>
        </p:nvSpPr>
        <p:spPr>
          <a:xfrm>
            <a:off x="4691642" y="5529128"/>
            <a:ext cx="3845607" cy="646331"/>
          </a:xfrm>
          <a:prstGeom prst="rect">
            <a:avLst/>
          </a:prstGeom>
          <a:noFill/>
        </p:spPr>
        <p:txBody>
          <a:bodyPr wrap="square" rtlCol="0">
            <a:spAutoFit/>
          </a:bodyPr>
          <a:lstStyle/>
          <a:p>
            <a:r>
              <a:rPr lang="en-US" dirty="0">
                <a:hlinkClick r:id="rId5"/>
              </a:rPr>
              <a:t>https://www.youtube.com/watch?time_continue=8&amp;v=MbdTvKU5-hs</a:t>
            </a:r>
            <a:endParaRPr lang="en-US" dirty="0"/>
          </a:p>
        </p:txBody>
      </p:sp>
    </p:spTree>
    <p:extLst>
      <p:ext uri="{BB962C8B-B14F-4D97-AF65-F5344CB8AC3E}">
        <p14:creationId xmlns:p14="http://schemas.microsoft.com/office/powerpoint/2010/main" val="304201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498" y="351901"/>
            <a:ext cx="8059003" cy="1041368"/>
          </a:xfrm>
        </p:spPr>
        <p:txBody>
          <a:bodyPr>
            <a:normAutofit/>
          </a:bodyPr>
          <a:lstStyle/>
          <a:p>
            <a:r>
              <a:rPr lang="en-US" dirty="0">
                <a:solidFill>
                  <a:srgbClr val="008000"/>
                </a:solidFill>
              </a:rPr>
              <a:t>Satellites Make the Invisible </a:t>
            </a:r>
            <a:r>
              <a:rPr lang="en-US" dirty="0" smtClean="0">
                <a:solidFill>
                  <a:srgbClr val="008000"/>
                </a:solidFill>
              </a:rPr>
              <a:t>Visible.</a:t>
            </a:r>
            <a:endParaRPr lang="en-US" dirty="0">
              <a:solidFill>
                <a:srgbClr val="008000"/>
              </a:solidFill>
            </a:endParaRPr>
          </a:p>
        </p:txBody>
      </p:sp>
      <p:pic>
        <p:nvPicPr>
          <p:cNvPr id="4" name="Picture 3">
            <a:extLst>
              <a:ext uri="{FF2B5EF4-FFF2-40B4-BE49-F238E27FC236}">
                <a16:creationId xmlns="" xmlns:a16="http://schemas.microsoft.com/office/drawing/2014/main" id="{3387DE6B-1BC0-4BC9-B6D7-EBCE241F6E9D}"/>
              </a:ext>
            </a:extLst>
          </p:cNvPr>
          <p:cNvPicPr>
            <a:picLocks noChangeAspect="1"/>
          </p:cNvPicPr>
          <p:nvPr/>
        </p:nvPicPr>
        <p:blipFill>
          <a:blip r:embed="rId3"/>
          <a:stretch>
            <a:fillRect/>
          </a:stretch>
        </p:blipFill>
        <p:spPr>
          <a:xfrm>
            <a:off x="902338" y="1576137"/>
            <a:ext cx="7366312" cy="4713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2054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3F48E-A009-4F61-8D67-C7FF68D959DC}"/>
              </a:ext>
            </a:extLst>
          </p:cNvPr>
          <p:cNvSpPr>
            <a:spLocks noGrp="1"/>
          </p:cNvSpPr>
          <p:nvPr>
            <p:ph type="title"/>
          </p:nvPr>
        </p:nvSpPr>
        <p:spPr>
          <a:xfrm>
            <a:off x="457200" y="5736649"/>
            <a:ext cx="8229600" cy="1041368"/>
          </a:xfrm>
        </p:spPr>
        <p:txBody>
          <a:bodyPr>
            <a:normAutofit/>
          </a:bodyPr>
          <a:lstStyle/>
          <a:p>
            <a:pPr algn="ctr"/>
            <a:r>
              <a:rPr lang="en-US" sz="1800" b="0" dirty="0">
                <a:solidFill>
                  <a:schemeClr val="tx1"/>
                </a:solidFill>
              </a:rPr>
              <a:t>Photos from NOAA’s weather satellite, GOES-16 (2017)</a:t>
            </a:r>
            <a:endParaRPr lang="en-US" sz="1800" dirty="0">
              <a:solidFill>
                <a:schemeClr val="tx1"/>
              </a:solidFill>
            </a:endParaRPr>
          </a:p>
        </p:txBody>
      </p:sp>
      <p:pic>
        <p:nvPicPr>
          <p:cNvPr id="1026" name="Picture 2" descr="This 16-panel image shows the continental United States in the two visible, four near-infrared and 10 infrared channels on ABI. These channels help forecasters distinguish between differences in the atmosphere like clouds, water vapor, smoke, ice and volcanic ash. GOES-16 has three-times more spectral channels than earlier generations of GOES satellites. ">
            <a:extLst>
              <a:ext uri="{FF2B5EF4-FFF2-40B4-BE49-F238E27FC236}">
                <a16:creationId xmlns="" xmlns:a16="http://schemas.microsoft.com/office/drawing/2014/main" id="{A2D0EF69-BAEC-4772-B7E5-D89DF9D1784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862281" y="1286483"/>
            <a:ext cx="7268588" cy="4610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 xmlns:a16="http://schemas.microsoft.com/office/drawing/2014/main" id="{95673735-E931-45C1-900A-69812F06ECF6}"/>
              </a:ext>
            </a:extLst>
          </p:cNvPr>
          <p:cNvSpPr txBox="1">
            <a:spLocks/>
          </p:cNvSpPr>
          <p:nvPr/>
        </p:nvSpPr>
        <p:spPr>
          <a:xfrm>
            <a:off x="542498" y="351901"/>
            <a:ext cx="8059003" cy="104136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pPr algn="ctr"/>
            <a:r>
              <a:rPr lang="en-US" dirty="0">
                <a:solidFill>
                  <a:srgbClr val="008000"/>
                </a:solidFill>
              </a:rPr>
              <a:t>Satellites Use Characteristics and Behaviors of Waves to Help Us See the Invisible.</a:t>
            </a:r>
          </a:p>
        </p:txBody>
      </p:sp>
    </p:spTree>
    <p:extLst>
      <p:ext uri="{BB962C8B-B14F-4D97-AF65-F5344CB8AC3E}">
        <p14:creationId xmlns:p14="http://schemas.microsoft.com/office/powerpoint/2010/main" val="84497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E74876-A5B1-4DFF-B24E-A5B3C7742F6A}"/>
              </a:ext>
            </a:extLst>
          </p:cNvPr>
          <p:cNvSpPr>
            <a:spLocks noGrp="1"/>
          </p:cNvSpPr>
          <p:nvPr>
            <p:ph type="title"/>
          </p:nvPr>
        </p:nvSpPr>
        <p:spPr>
          <a:xfrm>
            <a:off x="320466" y="2797783"/>
            <a:ext cx="8455233" cy="1041368"/>
          </a:xfrm>
        </p:spPr>
        <p:txBody>
          <a:bodyPr>
            <a:normAutofit/>
          </a:bodyPr>
          <a:lstStyle/>
          <a:p>
            <a:pPr algn="ctr"/>
            <a:r>
              <a:rPr lang="en-US" sz="4400" dirty="0"/>
              <a:t>What is a Wave?</a:t>
            </a:r>
          </a:p>
        </p:txBody>
      </p:sp>
    </p:spTree>
    <p:extLst>
      <p:ext uri="{BB962C8B-B14F-4D97-AF65-F5344CB8AC3E}">
        <p14:creationId xmlns:p14="http://schemas.microsoft.com/office/powerpoint/2010/main" val="11552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17012</TotalTime>
  <Words>406</Words>
  <Application>Microsoft Office PowerPoint</Application>
  <PresentationFormat>On-screen Show (4:3)</PresentationFormat>
  <Paragraphs>28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3_Office Theme</vt:lpstr>
      <vt:lpstr>  Satellites and Waves</vt:lpstr>
      <vt:lpstr>Where Are We In The Unit?</vt:lpstr>
      <vt:lpstr>What Do These Images Tell Us?</vt:lpstr>
      <vt:lpstr>Satellites Make the Invisible Visible.</vt:lpstr>
      <vt:lpstr>Photos from NOAA’s weather satellite, GOES-16 (2017)</vt:lpstr>
      <vt:lpstr>What is a Wave?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Aribar</cp:lastModifiedBy>
  <cp:revision>224</cp:revision>
  <dcterms:created xsi:type="dcterms:W3CDTF">2017-06-05T23:28:58Z</dcterms:created>
  <dcterms:modified xsi:type="dcterms:W3CDTF">2018-05-04T07:26:35Z</dcterms:modified>
</cp:coreProperties>
</file>