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Amatic SC"/>
      <p:regular r:id="rId25"/>
      <p:bold r:id="rId26"/>
    </p:embeddedFont>
    <p:embeddedFont>
      <p:font typeface="Source Code Pro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maticSC-bold.fntdata"/><Relationship Id="rId25" Type="http://schemas.openxmlformats.org/officeDocument/2006/relationships/font" Target="fonts/AmaticSC-regular.fntdata"/><Relationship Id="rId28" Type="http://schemas.openxmlformats.org/officeDocument/2006/relationships/font" Target="fonts/SourceCodePro-bold.fntdata"/><Relationship Id="rId27" Type="http://schemas.openxmlformats.org/officeDocument/2006/relationships/font" Target="fonts/SourceCodePr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06949eb5d_0_5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06949eb5d_0_5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06949eb5d_0_5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06949eb5d_0_5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06949eb5d_0_4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06949eb5d_0_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06949eb5d_0_5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06949eb5d_0_5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06949eb5d_0_5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06949eb5d_0_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06949eb5d_0_5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06949eb5d_0_5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06949eb5d_0_5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06949eb5d_0_5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06949eb5d_0_4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06949eb5d_0_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06949eb5d_0_5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06949eb5d_0_5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06949eb5d_0_5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06949eb5d_0_5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06949eb5d_0_4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06949eb5d_0_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06949eb5d_0_4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06949eb5d_0_4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06949eb5d_0_5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06949eb5d_0_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06949eb5d_0_5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06949eb5d_0_5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06949eb5d_0_4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06949eb5d_0_4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06949eb5d_0_5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06949eb5d_0_5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06949eb5d_0_5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06949eb5d_0_5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06949eb5d_0_5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06949eb5d_0_5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Science Safety </a:t>
            </a:r>
            <a:r>
              <a:rPr lang="en"/>
              <a:t>Guidelines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8th Grade Science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1113" y="152400"/>
            <a:ext cx="463477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2"/>
          <p:cNvSpPr txBox="1"/>
          <p:nvPr/>
        </p:nvSpPr>
        <p:spPr>
          <a:xfrm>
            <a:off x="238250" y="152400"/>
            <a:ext cx="3974100" cy="468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Amatic SC"/>
                <a:ea typeface="Amatic SC"/>
                <a:cs typeface="Amatic SC"/>
                <a:sym typeface="Amatic SC"/>
              </a:rPr>
              <a:t>#7: Wear goggles, aprons, and other safety protection when needed.</a:t>
            </a:r>
            <a:endParaRPr b="1" sz="30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Eye wash stations are provided for washing out chemicals in the eye. </a:t>
            </a:r>
            <a:endParaRPr b="1" sz="30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The safety shower is used for acids on the body.</a:t>
            </a:r>
            <a:endParaRPr b="1" sz="30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800" y="190500"/>
            <a:ext cx="367665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3"/>
          <p:cNvSpPr txBox="1"/>
          <p:nvPr/>
        </p:nvSpPr>
        <p:spPr>
          <a:xfrm>
            <a:off x="4104000" y="190500"/>
            <a:ext cx="4872900" cy="476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Amatic SC"/>
                <a:ea typeface="Amatic SC"/>
                <a:cs typeface="Amatic SC"/>
                <a:sym typeface="Amatic SC"/>
              </a:rPr>
              <a:t>#8: Check labels on containers carefully before removing any of their contents.</a:t>
            </a:r>
            <a:endParaRPr b="1" sz="30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5300" y="152400"/>
            <a:ext cx="4108706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4"/>
          <p:cNvSpPr txBox="1"/>
          <p:nvPr/>
        </p:nvSpPr>
        <p:spPr>
          <a:xfrm>
            <a:off x="465650" y="568425"/>
            <a:ext cx="4108800" cy="3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matic SC"/>
                <a:ea typeface="Amatic SC"/>
                <a:cs typeface="Amatic SC"/>
                <a:sym typeface="Amatic SC"/>
              </a:rPr>
              <a:t>Most liquids can go down the sink, but always check with the teacher before disposal. All solids are to be placed in the trash can unless otherwise stated.</a:t>
            </a:r>
            <a:endParaRPr sz="30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5050" y="138500"/>
            <a:ext cx="5648950" cy="486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5"/>
          <p:cNvSpPr txBox="1"/>
          <p:nvPr/>
        </p:nvSpPr>
        <p:spPr>
          <a:xfrm>
            <a:off x="140825" y="286875"/>
            <a:ext cx="3216000" cy="46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matic SC"/>
                <a:ea typeface="Amatic SC"/>
                <a:cs typeface="Amatic SC"/>
                <a:sym typeface="Amatic SC"/>
              </a:rPr>
              <a:t>#9: </a:t>
            </a:r>
            <a:r>
              <a:rPr lang="en" sz="3000">
                <a:latin typeface="Amatic SC"/>
                <a:ea typeface="Amatic SC"/>
                <a:cs typeface="Amatic SC"/>
                <a:sym typeface="Amatic SC"/>
              </a:rPr>
              <a:t>When carrying lab equipment, always use 2 hands! </a:t>
            </a:r>
            <a:endParaRPr sz="30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When the equipment is in use, it should always be placed on a table. Test tubes should always be held at a slant, pointing away from you and others.</a:t>
            </a:r>
            <a:endParaRPr sz="24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038" y="0"/>
            <a:ext cx="388977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6"/>
          <p:cNvSpPr txBox="1"/>
          <p:nvPr/>
        </p:nvSpPr>
        <p:spPr>
          <a:xfrm>
            <a:off x="4688750" y="167775"/>
            <a:ext cx="4136400" cy="46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Amatic SC"/>
                <a:ea typeface="Amatic SC"/>
                <a:cs typeface="Amatic SC"/>
                <a:sym typeface="Amatic SC"/>
              </a:rPr>
              <a:t>#10: Never carry out unassigned experiments</a:t>
            </a:r>
            <a:endParaRPr b="1" sz="30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948" y="892000"/>
            <a:ext cx="7440100" cy="425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7"/>
          <p:cNvSpPr txBox="1"/>
          <p:nvPr/>
        </p:nvSpPr>
        <p:spPr>
          <a:xfrm>
            <a:off x="162475" y="70300"/>
            <a:ext cx="88035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Amatic SC"/>
                <a:ea typeface="Amatic SC"/>
                <a:cs typeface="Amatic SC"/>
                <a:sym typeface="Amatic SC"/>
              </a:rPr>
              <a:t>#11: Wash your hands after every experiment</a:t>
            </a:r>
            <a:endParaRPr b="1" sz="30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50" y="906787"/>
            <a:ext cx="5871725" cy="33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8"/>
          <p:cNvSpPr txBox="1"/>
          <p:nvPr/>
        </p:nvSpPr>
        <p:spPr>
          <a:xfrm>
            <a:off x="6042300" y="184038"/>
            <a:ext cx="2888700" cy="47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Amatic SC"/>
                <a:ea typeface="Amatic SC"/>
                <a:cs typeface="Amatic SC"/>
                <a:sym typeface="Amatic SC"/>
              </a:rPr>
              <a:t>#12: Never use broken or cracked glassware</a:t>
            </a:r>
            <a:endParaRPr b="1" sz="30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8421" y="970750"/>
            <a:ext cx="5386000" cy="32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9"/>
          <p:cNvSpPr txBox="1"/>
          <p:nvPr/>
        </p:nvSpPr>
        <p:spPr>
          <a:xfrm>
            <a:off x="0" y="102825"/>
            <a:ext cx="3678300" cy="50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Amatic SC"/>
                <a:ea typeface="Amatic SC"/>
                <a:cs typeface="Amatic SC"/>
                <a:sym typeface="Amatic SC"/>
              </a:rPr>
              <a:t>#13: Always wear shoes in the laboratory. Sandals are not suggested.</a:t>
            </a:r>
            <a:endParaRPr b="1" sz="30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5779" y="1251104"/>
            <a:ext cx="5538225" cy="26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0"/>
          <p:cNvSpPr txBox="1"/>
          <p:nvPr/>
        </p:nvSpPr>
        <p:spPr>
          <a:xfrm>
            <a:off x="108325" y="676700"/>
            <a:ext cx="3443400" cy="43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Amatic SC"/>
                <a:ea typeface="Amatic SC"/>
                <a:cs typeface="Amatic SC"/>
                <a:sym typeface="Amatic SC"/>
              </a:rPr>
              <a:t>#14: Tie back long hair and restrict any loose clothing.</a:t>
            </a:r>
            <a:endParaRPr b="1" sz="30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In the event of a fire, calmly get the fire blanket and wrap the student tightly and quickly.</a:t>
            </a:r>
            <a:endParaRPr sz="24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9350" y="24513"/>
            <a:ext cx="3885289" cy="509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213" y="127675"/>
            <a:ext cx="7345575" cy="488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0638" y="127675"/>
            <a:ext cx="7122725" cy="488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728450"/>
            <a:ext cx="5158475" cy="36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5158475" y="0"/>
            <a:ext cx="39855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Amatic SC"/>
                <a:ea typeface="Amatic SC"/>
                <a:cs typeface="Amatic SC"/>
                <a:sym typeface="Amatic SC"/>
              </a:rPr>
              <a:t>#1: No rough play or practical jokes are permitted in the science classroom.</a:t>
            </a:r>
            <a:endParaRPr b="1" sz="30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3063" y="108263"/>
            <a:ext cx="5889974" cy="49269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/>
          <p:nvPr/>
        </p:nvSpPr>
        <p:spPr>
          <a:xfrm>
            <a:off x="249100" y="200250"/>
            <a:ext cx="2577300" cy="46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Amatic SC"/>
                <a:ea typeface="Amatic SC"/>
                <a:cs typeface="Amatic SC"/>
                <a:sym typeface="Amatic SC"/>
              </a:rPr>
              <a:t>#2: Follow safety instructions exactly as given</a:t>
            </a:r>
            <a:endParaRPr b="1" sz="30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When you begin a lab, it is important to </a:t>
            </a: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read the lab directions</a:t>
            </a: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 entirely and develop a plan.</a:t>
            </a:r>
            <a:endParaRPr sz="24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950" y="471814"/>
            <a:ext cx="5568325" cy="41998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 txBox="1"/>
          <p:nvPr/>
        </p:nvSpPr>
        <p:spPr>
          <a:xfrm>
            <a:off x="5698275" y="276050"/>
            <a:ext cx="3278700" cy="45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Amatic SC"/>
                <a:ea typeface="Amatic SC"/>
                <a:cs typeface="Amatic SC"/>
                <a:sym typeface="Amatic SC"/>
              </a:rPr>
              <a:t>#3: </a:t>
            </a:r>
            <a:r>
              <a:rPr b="1" lang="en" sz="3000">
                <a:latin typeface="Amatic SC"/>
                <a:ea typeface="Amatic SC"/>
                <a:cs typeface="Amatic SC"/>
                <a:sym typeface="Amatic SC"/>
              </a:rPr>
              <a:t>Never eat or drink in a science lab!!</a:t>
            </a:r>
            <a:endParaRPr b="1" sz="30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Though a substance might look edible, it could be harmful or toxic.  </a:t>
            </a:r>
            <a:endParaRPr sz="24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When smelling a substance, place it about 8 inches away from your nose and waft or wave your hand to smell the moving air.</a:t>
            </a:r>
            <a:endParaRPr sz="24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2250" y="228600"/>
            <a:ext cx="3619500" cy="46863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9"/>
          <p:cNvSpPr txBox="1"/>
          <p:nvPr/>
        </p:nvSpPr>
        <p:spPr>
          <a:xfrm>
            <a:off x="1851700" y="1196450"/>
            <a:ext cx="7254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Amatic SC"/>
                <a:ea typeface="Amatic SC"/>
                <a:cs typeface="Amatic SC"/>
                <a:sym typeface="Amatic SC"/>
              </a:rPr>
              <a:t>#4:</a:t>
            </a:r>
            <a:endParaRPr b="1" sz="36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7075" y="388925"/>
            <a:ext cx="5828375" cy="43656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0"/>
          <p:cNvSpPr txBox="1"/>
          <p:nvPr/>
        </p:nvSpPr>
        <p:spPr>
          <a:xfrm>
            <a:off x="0" y="0"/>
            <a:ext cx="30969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Amatic SC"/>
                <a:ea typeface="Amatic SC"/>
                <a:cs typeface="Amatic SC"/>
                <a:sym typeface="Amatic SC"/>
              </a:rPr>
              <a:t>#5</a:t>
            </a:r>
            <a:endParaRPr b="1" sz="36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90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1"/>
          <p:cNvSpPr txBox="1"/>
          <p:nvPr/>
        </p:nvSpPr>
        <p:spPr>
          <a:xfrm>
            <a:off x="5121875" y="211075"/>
            <a:ext cx="3833400" cy="467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#6: Follow the care instructions and handle live animals gently.</a:t>
            </a:r>
            <a:r>
              <a:rPr b="1" lang="en" sz="3000"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 b="1" sz="30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